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y="5143500" cx="9144000"/>
  <p:notesSz cx="6858000" cy="9144000"/>
  <p:embeddedFontLst>
    <p:embeddedFont>
      <p:font typeface="MuseoModerno"/>
      <p:regular r:id="rId97"/>
      <p:bold r:id="rId98"/>
      <p:italic r:id="rId99"/>
      <p:boldItalic r:id="rId100"/>
    </p:embeddedFont>
    <p:embeddedFont>
      <p:font typeface="Merriweather"/>
      <p:regular r:id="rId101"/>
      <p:bold r:id="rId102"/>
      <p:italic r:id="rId103"/>
      <p:boldItalic r:id="rId10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E9D68BD-35F7-44A2-B042-466EED9CFDF2}">
  <a:tblStyle styleId="{9E9D68BD-35F7-44A2-B042-466EED9CFD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4" Type="http://schemas.openxmlformats.org/officeDocument/2006/relationships/font" Target="fonts/Merriweather-boldItalic.fntdata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font" Target="fonts/Merriweather-italic.fntdata"/><Relationship Id="rId102" Type="http://schemas.openxmlformats.org/officeDocument/2006/relationships/font" Target="fonts/Merriweather-bold.fntdata"/><Relationship Id="rId101" Type="http://schemas.openxmlformats.org/officeDocument/2006/relationships/font" Target="fonts/Merriweather-regular.fntdata"/><Relationship Id="rId100" Type="http://schemas.openxmlformats.org/officeDocument/2006/relationships/font" Target="fonts/MuseoModerno-bold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MuseoModerno-regular.fntdata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font" Target="fonts/MuseoModerno-italic.fntdata"/><Relationship Id="rId10" Type="http://schemas.openxmlformats.org/officeDocument/2006/relationships/slide" Target="slides/slide4.xml"/><Relationship Id="rId98" Type="http://schemas.openxmlformats.org/officeDocument/2006/relationships/font" Target="fonts/MuseoModern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aacca2fbb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aacca2fbb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aa49b21f7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aa49b21f7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a9da6f86ab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a9da6f86ab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ab7fa67f34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ab7fa67f34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ab7fa67f3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ab7fa67f3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ab7fa67f34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ab7fa67f34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ab7fa67f34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ab7fa67f34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a9da6f86ab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a9da6f86ab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acca2fbb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aacca2fbb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a98fe3ed32_0_8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a98fe3ed32_0_8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aacca2fb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aacca2fb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ab7fa67f34_0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ab7fa67f3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ab7fa67f3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ab7fa67f3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3ab7fa67f3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3ab7fa67f3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ab7fa67f34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ab7fa67f34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3aba612ccde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3aba612ccd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ab7fa67f34_0_4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ab7fa67f3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a98fe3ed32_0_8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a98fe3ed32_0_8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3ab7fa67f34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3ab7fa67f34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3aba612ccde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3aba612ccde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a98fe3ed32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a98fe3ed32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a3c737550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a3c73755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ab7fa67f34_0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ab7fa67f34_0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aba612ccd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aba612ccd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3ab7fa67f34_0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3ab7fa67f3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3aba612ccd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3aba612ccd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3ab98acb65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3ab98acb65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aba612ccde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3aba612ccde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aba612ccde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3aba612ccd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3ab7fa67f34_0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3ab7fa67f34_0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a98fe3ed32_0_8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3a98fe3ed32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3a98fe3ed32_0_8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3a98fe3ed32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3c737550e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3c737550e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3aacca2fbb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3aacca2fbb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ab7fa67f3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3ab7fa67f3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3aba612ccd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3aba612ccd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3aba612ccd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3aba612ccd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ab7fa67f34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3ab7fa67f34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3a98fe3ed32_0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3a98fe3ed32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aacca2fbb8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aacca2fbb8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9a3fb2793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39a3fb2793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3aba612ccd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3aba612ccd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a3c737550e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3a3c737550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a3c737550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a3c737550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39a3fb2793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39a3fb2793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3a3c737550e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3a3c737550e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9a3fb2793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39a3fb2793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39a3fb2793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39a3fb2793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3ac848a7d0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2" name="Google Shape;792;g3ac848a7d0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ab7fa67f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ab7fa67f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3a3c737550e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3a3c737550e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39a3fb2793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39a3fb2793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3aba612cc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3aba612cc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g3aba612cc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6" name="Google Shape;826;g3aba612cc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aacca2fbb8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aacca2fbb8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3aba612ccd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4" name="Google Shape;834;g3aba612ccd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a98fe3ed32_0_8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3a98fe3ed32_0_8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3a98fe3ed32_0_8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5" name="Google Shape;845;g3a98fe3ed32_0_8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3a98fe3ed32_0_8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Google Shape;850;g3a98fe3ed32_0_8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3a9da6f86ab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3a9da6f86ab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3a9da6f86ab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6" name="Google Shape;866;g3a9da6f86ab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3aba612ccd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3aba612ccd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3aba612ccd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8" name="Google Shape;878;g3aba612ccd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aba612ccde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3aba612ccde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aba612ccde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3" name="Google Shape;893;g3aba612ccde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aacca2fbb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aacca2fbb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aba612ccd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3aba612ccd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3aacca2fbb8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3aacca2fbb8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9a3fb2793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39a3fb2793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3aba612ccde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3aba612ccd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3ab7fa67f34_0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3ab7fa67f34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ab7fa67f34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3ab7fa67f34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3ab98acb65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3ab98acb65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3ab7fa67f34_0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3ab7fa67f34_0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3aba612ccde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3aba612ccde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3aba612ccde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3aba612ccde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aacca2fbb8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aacca2fbb8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3aa49b21f75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3aa49b21f75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3aa49b21f75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3aa49b21f75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3aa49b21f75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3aa49b21f75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aacca2fbb8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aacca2fbb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3aa49b21f7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3aa49b21f7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a9da6f86ab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3a9da6f86ab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3a98fe3ed32_0_8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3a98fe3ed32_0_8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3a9da6f86ab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3a9da6f86ab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a9da6f86ab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a9da6f86ab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3a9da6f86ab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3a9da6f86ab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aa49b21f7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aa49b21f7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g3a9da6f86ab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4" name="Google Shape;1044;g3a9da6f86ab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rgbClr val="0E0E0E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93KUM0TgowODsevxI5QS9yi3vqo0zVSL/view" TargetMode="External"/><Relationship Id="rId4" Type="http://schemas.openxmlformats.org/officeDocument/2006/relationships/image" Target="../media/image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hyperlink" Target="https://www.ualberta.ca/en/computing-science/news-and-events/news/2021/march/nelson-amaral-awarded-with-2020-remote-teaching-award.htm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hyperlink" Target="http://drive.google.com/file/d/1xn_hCD8NQ0njQQ28Szq1iw-3DO0uavCt/view" TargetMode="External"/><Relationship Id="rId4" Type="http://schemas.openxmlformats.org/officeDocument/2006/relationships/image" Target="../media/image2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2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2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22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13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4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3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Layout in LLVM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Madison Bradley and Sarah Thomson</a:t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Organization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Collected the information in a GitHub Wiki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Each sub-pipeline in O0/O1/O2/O3 has a page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Diagram and details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Code layout passes with most significant impact on layout have their own page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Linked in the sub-pipeline page whenever they appear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All sub-pipelines accessible via a sidebar on the wiki</a:t>
            </a:r>
            <a:endParaRPr/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8426" y="295875"/>
            <a:ext cx="4807149" cy="455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How’d we get the “impact on code layout” values? </a:t>
            </a:r>
            <a:endParaRPr/>
          </a:p>
        </p:txBody>
      </p:sp>
      <p:sp>
        <p:nvSpPr>
          <p:cNvPr id="148" name="Google Shape;148;p23"/>
          <p:cNvSpPr txBox="1"/>
          <p:nvPr>
            <p:ph idx="1" type="body"/>
          </p:nvPr>
        </p:nvSpPr>
        <p:spPr>
          <a:xfrm>
            <a:off x="3617450" y="1152475"/>
            <a:ext cx="5214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Asked ChatGPT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Only used it to tell us where to look; didn’t trust it for details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823" y="1070725"/>
            <a:ext cx="2684325" cy="36224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50" name="Google Shape;150;p23"/>
          <p:cNvGraphicFramePr/>
          <p:nvPr/>
        </p:nvGraphicFramePr>
        <p:xfrm>
          <a:off x="3788700" y="2441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{9E9D68BD-35F7-44A2-B042-466EED9CFDF2}</a:tableStyleId>
              </a:tblPr>
              <a:tblGrid>
                <a:gridCol w="1218100"/>
                <a:gridCol w="1218100"/>
                <a:gridCol w="1218100"/>
                <a:gridCol w="1218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NONE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LOW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MEDIUM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HIGH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No layout effect.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Indirect or extremely minimal layout effects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Small to moderate CFG changes, such as deleting dead blocks.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solidFill>
                            <a:schemeClr val="dk1"/>
                          </a:solidFill>
                        </a:rPr>
                        <a:t>Major overhauls of the CFG. </a:t>
                      </a:r>
                      <a:endParaRPr sz="13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51" name="Google Shape;151;p23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type="ctrTitle"/>
          </p:nvPr>
        </p:nvSpPr>
        <p:spPr>
          <a:xfrm>
            <a:off x="311708" y="7530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157" name="Google Shape;157;p24"/>
          <p:cNvSpPr txBox="1"/>
          <p:nvPr/>
        </p:nvSpPr>
        <p:spPr>
          <a:xfrm>
            <a:off x="2439450" y="2884500"/>
            <a:ext cx="42651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Why are code layout passes important?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3203900" y="1746550"/>
            <a:ext cx="4509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59" name="Google Shape;159;p24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 txBox="1"/>
          <p:nvPr/>
        </p:nvSpPr>
        <p:spPr>
          <a:xfrm>
            <a:off x="256250" y="1012975"/>
            <a:ext cx="8576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Code that is executed frequently together should be located together in memory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37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Fetch latency</a:t>
            </a:r>
            <a:endParaRPr/>
          </a:p>
        </p:txBody>
      </p:sp>
      <p:sp>
        <p:nvSpPr>
          <p:cNvPr id="166" name="Google Shape;166;p25"/>
          <p:cNvSpPr/>
          <p:nvPr/>
        </p:nvSpPr>
        <p:spPr>
          <a:xfrm>
            <a:off x="4398850" y="2571750"/>
            <a:ext cx="4463100" cy="278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4398850" y="2849850"/>
            <a:ext cx="4463100" cy="278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4398850" y="3127950"/>
            <a:ext cx="4463100" cy="278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/>
          <p:nvPr/>
        </p:nvSpPr>
        <p:spPr>
          <a:xfrm>
            <a:off x="4398850" y="3406050"/>
            <a:ext cx="4463100" cy="278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5"/>
          <p:cNvSpPr/>
          <p:nvPr/>
        </p:nvSpPr>
        <p:spPr>
          <a:xfrm>
            <a:off x="4398850" y="3684150"/>
            <a:ext cx="4463100" cy="278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5"/>
          <p:cNvSpPr/>
          <p:nvPr/>
        </p:nvSpPr>
        <p:spPr>
          <a:xfrm>
            <a:off x="711250" y="4341975"/>
            <a:ext cx="549300" cy="37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B3</a:t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2114925" y="2049125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1287700" y="2923075"/>
            <a:ext cx="549300" cy="372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cxnSp>
        <p:nvCxnSpPr>
          <p:cNvPr id="174" name="Google Shape;174;p25"/>
          <p:cNvCxnSpPr>
            <a:stCxn id="172" idx="2"/>
            <a:endCxn id="173" idx="0"/>
          </p:cNvCxnSpPr>
          <p:nvPr/>
        </p:nvCxnSpPr>
        <p:spPr>
          <a:xfrm flipH="1">
            <a:off x="1562475" y="2422025"/>
            <a:ext cx="8271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5" name="Google Shape;175;p25"/>
          <p:cNvCxnSpPr>
            <a:stCxn id="173" idx="2"/>
            <a:endCxn id="171" idx="0"/>
          </p:cNvCxnSpPr>
          <p:nvPr/>
        </p:nvCxnSpPr>
        <p:spPr>
          <a:xfrm flipH="1">
            <a:off x="985750" y="3295975"/>
            <a:ext cx="576600" cy="10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5"/>
          <p:cNvCxnSpPr>
            <a:stCxn id="171" idx="1"/>
            <a:endCxn id="172" idx="1"/>
          </p:cNvCxnSpPr>
          <p:nvPr/>
        </p:nvCxnSpPr>
        <p:spPr>
          <a:xfrm flipH="1" rot="10800000">
            <a:off x="711250" y="2235525"/>
            <a:ext cx="1403700" cy="2292900"/>
          </a:xfrm>
          <a:prstGeom prst="curvedConnector3">
            <a:avLst>
              <a:gd fmla="val -1696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7" name="Google Shape;177;p25"/>
          <p:cNvSpPr txBox="1"/>
          <p:nvPr/>
        </p:nvSpPr>
        <p:spPr>
          <a:xfrm>
            <a:off x="1893888" y="27103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8" name="Google Shape;178;p25"/>
          <p:cNvSpPr txBox="1"/>
          <p:nvPr/>
        </p:nvSpPr>
        <p:spPr>
          <a:xfrm>
            <a:off x="1260538" y="37571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9" name="Google Shape;179;p25"/>
          <p:cNvSpPr txBox="1"/>
          <p:nvPr/>
        </p:nvSpPr>
        <p:spPr>
          <a:xfrm>
            <a:off x="559663" y="31606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80" name="Google Shape;180;p25"/>
          <p:cNvCxnSpPr/>
          <p:nvPr/>
        </p:nvCxnSpPr>
        <p:spPr>
          <a:xfrm flipH="1">
            <a:off x="2387325" y="1702925"/>
            <a:ext cx="4500" cy="3462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1" name="Google Shape;181;p25"/>
          <p:cNvCxnSpPr/>
          <p:nvPr/>
        </p:nvCxnSpPr>
        <p:spPr>
          <a:xfrm flipH="1">
            <a:off x="983650" y="4689625"/>
            <a:ext cx="4500" cy="3462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25"/>
          <p:cNvSpPr/>
          <p:nvPr/>
        </p:nvSpPr>
        <p:spPr>
          <a:xfrm>
            <a:off x="4398850" y="2571750"/>
            <a:ext cx="1969200" cy="2781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5"/>
          <p:cNvSpPr/>
          <p:nvPr/>
        </p:nvSpPr>
        <p:spPr>
          <a:xfrm>
            <a:off x="6081650" y="3127950"/>
            <a:ext cx="674100" cy="278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5"/>
          <p:cNvSpPr/>
          <p:nvPr/>
        </p:nvSpPr>
        <p:spPr>
          <a:xfrm>
            <a:off x="6755750" y="3127950"/>
            <a:ext cx="978600" cy="27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5"/>
          <p:cNvSpPr/>
          <p:nvPr/>
        </p:nvSpPr>
        <p:spPr>
          <a:xfrm>
            <a:off x="2764750" y="2923075"/>
            <a:ext cx="549300" cy="372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186" name="Google Shape;186;p25"/>
          <p:cNvSpPr/>
          <p:nvPr/>
        </p:nvSpPr>
        <p:spPr>
          <a:xfrm>
            <a:off x="3442250" y="3757200"/>
            <a:ext cx="549300" cy="372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B5</a:t>
            </a:r>
            <a:endParaRPr/>
          </a:p>
        </p:txBody>
      </p:sp>
      <p:sp>
        <p:nvSpPr>
          <p:cNvPr id="187" name="Google Shape;187;p25"/>
          <p:cNvSpPr/>
          <p:nvPr/>
        </p:nvSpPr>
        <p:spPr>
          <a:xfrm>
            <a:off x="2269975" y="3757200"/>
            <a:ext cx="549300" cy="372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cxnSp>
        <p:nvCxnSpPr>
          <p:cNvPr id="188" name="Google Shape;188;p25"/>
          <p:cNvCxnSpPr>
            <a:stCxn id="172" idx="2"/>
            <a:endCxn id="185" idx="0"/>
          </p:cNvCxnSpPr>
          <p:nvPr/>
        </p:nvCxnSpPr>
        <p:spPr>
          <a:xfrm>
            <a:off x="2389575" y="2422025"/>
            <a:ext cx="649800" cy="5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" name="Google Shape;189;p25"/>
          <p:cNvCxnSpPr>
            <a:stCxn id="185" idx="2"/>
            <a:endCxn id="187" idx="0"/>
          </p:cNvCxnSpPr>
          <p:nvPr/>
        </p:nvCxnSpPr>
        <p:spPr>
          <a:xfrm flipH="1">
            <a:off x="2544700" y="3295975"/>
            <a:ext cx="49470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0" name="Google Shape;190;p25"/>
          <p:cNvCxnSpPr>
            <a:stCxn id="185" idx="2"/>
            <a:endCxn id="186" idx="0"/>
          </p:cNvCxnSpPr>
          <p:nvPr/>
        </p:nvCxnSpPr>
        <p:spPr>
          <a:xfrm>
            <a:off x="3039400" y="3295975"/>
            <a:ext cx="67740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25"/>
          <p:cNvCxnSpPr/>
          <p:nvPr/>
        </p:nvCxnSpPr>
        <p:spPr>
          <a:xfrm flipH="1">
            <a:off x="3300800" y="4130100"/>
            <a:ext cx="469800" cy="4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" name="Google Shape;192;p25"/>
          <p:cNvSpPr/>
          <p:nvPr/>
        </p:nvSpPr>
        <p:spPr>
          <a:xfrm>
            <a:off x="3039375" y="4567200"/>
            <a:ext cx="549300" cy="372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B6</a:t>
            </a:r>
            <a:endParaRPr/>
          </a:p>
        </p:txBody>
      </p:sp>
      <p:sp>
        <p:nvSpPr>
          <p:cNvPr id="193" name="Google Shape;193;p25"/>
          <p:cNvSpPr/>
          <p:nvPr/>
        </p:nvSpPr>
        <p:spPr>
          <a:xfrm>
            <a:off x="4398850" y="3127950"/>
            <a:ext cx="1686300" cy="278100"/>
          </a:xfrm>
          <a:prstGeom prst="rect">
            <a:avLst/>
          </a:prstGeom>
          <a:solidFill>
            <a:srgbClr val="9E9E9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5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311700" y="37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 Fetch latency</a:t>
            </a:r>
            <a:endParaRPr/>
          </a:p>
        </p:txBody>
      </p:sp>
      <p:sp>
        <p:nvSpPr>
          <p:cNvPr id="200" name="Google Shape;200;p26"/>
          <p:cNvSpPr/>
          <p:nvPr/>
        </p:nvSpPr>
        <p:spPr>
          <a:xfrm>
            <a:off x="4398850" y="2571750"/>
            <a:ext cx="4463100" cy="278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6"/>
          <p:cNvSpPr/>
          <p:nvPr/>
        </p:nvSpPr>
        <p:spPr>
          <a:xfrm>
            <a:off x="4398850" y="2849850"/>
            <a:ext cx="4463100" cy="278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6"/>
          <p:cNvSpPr/>
          <p:nvPr/>
        </p:nvSpPr>
        <p:spPr>
          <a:xfrm>
            <a:off x="4398850" y="3127950"/>
            <a:ext cx="4463100" cy="278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6"/>
          <p:cNvSpPr/>
          <p:nvPr/>
        </p:nvSpPr>
        <p:spPr>
          <a:xfrm>
            <a:off x="4398850" y="3406050"/>
            <a:ext cx="4463100" cy="278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4398850" y="3684150"/>
            <a:ext cx="4463100" cy="278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6"/>
          <p:cNvSpPr/>
          <p:nvPr/>
        </p:nvSpPr>
        <p:spPr>
          <a:xfrm>
            <a:off x="711250" y="4341975"/>
            <a:ext cx="549300" cy="3729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B3</a:t>
            </a:r>
            <a:endParaRPr/>
          </a:p>
        </p:txBody>
      </p:sp>
      <p:sp>
        <p:nvSpPr>
          <p:cNvPr id="206" name="Google Shape;206;p26"/>
          <p:cNvSpPr/>
          <p:nvPr/>
        </p:nvSpPr>
        <p:spPr>
          <a:xfrm>
            <a:off x="2114925" y="2049125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1287700" y="2923075"/>
            <a:ext cx="549300" cy="3729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cxnSp>
        <p:nvCxnSpPr>
          <p:cNvPr id="208" name="Google Shape;208;p26"/>
          <p:cNvCxnSpPr>
            <a:stCxn id="206" idx="2"/>
            <a:endCxn id="207" idx="0"/>
          </p:cNvCxnSpPr>
          <p:nvPr/>
        </p:nvCxnSpPr>
        <p:spPr>
          <a:xfrm flipH="1">
            <a:off x="1562475" y="2422025"/>
            <a:ext cx="8271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9" name="Google Shape;209;p26"/>
          <p:cNvCxnSpPr>
            <a:stCxn id="207" idx="2"/>
            <a:endCxn id="205" idx="0"/>
          </p:cNvCxnSpPr>
          <p:nvPr/>
        </p:nvCxnSpPr>
        <p:spPr>
          <a:xfrm flipH="1">
            <a:off x="985750" y="3295975"/>
            <a:ext cx="576600" cy="10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26"/>
          <p:cNvCxnSpPr>
            <a:stCxn id="205" idx="1"/>
            <a:endCxn id="206" idx="1"/>
          </p:cNvCxnSpPr>
          <p:nvPr/>
        </p:nvCxnSpPr>
        <p:spPr>
          <a:xfrm flipH="1" rot="10800000">
            <a:off x="711250" y="2235525"/>
            <a:ext cx="1403700" cy="2292900"/>
          </a:xfrm>
          <a:prstGeom prst="curvedConnector3">
            <a:avLst>
              <a:gd fmla="val -1696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6"/>
          <p:cNvSpPr txBox="1"/>
          <p:nvPr/>
        </p:nvSpPr>
        <p:spPr>
          <a:xfrm>
            <a:off x="1893888" y="27103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2" name="Google Shape;212;p26"/>
          <p:cNvSpPr txBox="1"/>
          <p:nvPr/>
        </p:nvSpPr>
        <p:spPr>
          <a:xfrm>
            <a:off x="1260538" y="37571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3" name="Google Shape;213;p26"/>
          <p:cNvSpPr txBox="1"/>
          <p:nvPr/>
        </p:nvSpPr>
        <p:spPr>
          <a:xfrm>
            <a:off x="559663" y="31606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214" name="Google Shape;214;p26"/>
          <p:cNvCxnSpPr/>
          <p:nvPr/>
        </p:nvCxnSpPr>
        <p:spPr>
          <a:xfrm flipH="1">
            <a:off x="2387325" y="1702925"/>
            <a:ext cx="4500" cy="3462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5" name="Google Shape;215;p26"/>
          <p:cNvCxnSpPr/>
          <p:nvPr/>
        </p:nvCxnSpPr>
        <p:spPr>
          <a:xfrm flipH="1">
            <a:off x="983650" y="4689625"/>
            <a:ext cx="4500" cy="3462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6" name="Google Shape;216;p26"/>
          <p:cNvSpPr/>
          <p:nvPr/>
        </p:nvSpPr>
        <p:spPr>
          <a:xfrm>
            <a:off x="4398850" y="2571750"/>
            <a:ext cx="1969200" cy="2781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/>
          <p:nvPr/>
        </p:nvSpPr>
        <p:spPr>
          <a:xfrm>
            <a:off x="6368050" y="2571750"/>
            <a:ext cx="674100" cy="278100"/>
          </a:xfrm>
          <a:prstGeom prst="rect">
            <a:avLst/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6"/>
          <p:cNvSpPr/>
          <p:nvPr/>
        </p:nvSpPr>
        <p:spPr>
          <a:xfrm>
            <a:off x="7042150" y="2571750"/>
            <a:ext cx="978600" cy="2781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6"/>
          <p:cNvSpPr/>
          <p:nvPr/>
        </p:nvSpPr>
        <p:spPr>
          <a:xfrm>
            <a:off x="2764750" y="2923075"/>
            <a:ext cx="549300" cy="372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220" name="Google Shape;220;p26"/>
          <p:cNvSpPr/>
          <p:nvPr/>
        </p:nvSpPr>
        <p:spPr>
          <a:xfrm>
            <a:off x="3442250" y="3757200"/>
            <a:ext cx="549300" cy="372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221" name="Google Shape;221;p26"/>
          <p:cNvSpPr/>
          <p:nvPr/>
        </p:nvSpPr>
        <p:spPr>
          <a:xfrm>
            <a:off x="2269975" y="3757200"/>
            <a:ext cx="549300" cy="372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cxnSp>
        <p:nvCxnSpPr>
          <p:cNvPr id="222" name="Google Shape;222;p26"/>
          <p:cNvCxnSpPr>
            <a:stCxn id="206" idx="2"/>
            <a:endCxn id="219" idx="0"/>
          </p:cNvCxnSpPr>
          <p:nvPr/>
        </p:nvCxnSpPr>
        <p:spPr>
          <a:xfrm>
            <a:off x="2389575" y="2422025"/>
            <a:ext cx="649800" cy="501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3" name="Google Shape;223;p26"/>
          <p:cNvCxnSpPr>
            <a:stCxn id="219" idx="2"/>
            <a:endCxn id="221" idx="0"/>
          </p:cNvCxnSpPr>
          <p:nvPr/>
        </p:nvCxnSpPr>
        <p:spPr>
          <a:xfrm flipH="1">
            <a:off x="2544700" y="3295975"/>
            <a:ext cx="49470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4" name="Google Shape;224;p26"/>
          <p:cNvCxnSpPr>
            <a:stCxn id="219" idx="2"/>
            <a:endCxn id="220" idx="0"/>
          </p:cNvCxnSpPr>
          <p:nvPr/>
        </p:nvCxnSpPr>
        <p:spPr>
          <a:xfrm>
            <a:off x="3039400" y="3295975"/>
            <a:ext cx="677400" cy="46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6"/>
          <p:cNvSpPr txBox="1"/>
          <p:nvPr/>
        </p:nvSpPr>
        <p:spPr>
          <a:xfrm>
            <a:off x="256250" y="1012975"/>
            <a:ext cx="85761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Code that is executed frequently together should be located together in memory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226" name="Google Shape;226;p26"/>
          <p:cNvCxnSpPr/>
          <p:nvPr/>
        </p:nvCxnSpPr>
        <p:spPr>
          <a:xfrm flipH="1">
            <a:off x="3300800" y="4130100"/>
            <a:ext cx="469800" cy="4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6"/>
          <p:cNvSpPr/>
          <p:nvPr/>
        </p:nvSpPr>
        <p:spPr>
          <a:xfrm>
            <a:off x="3039375" y="4567200"/>
            <a:ext cx="549300" cy="372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B6</a:t>
            </a:r>
            <a:endParaRPr/>
          </a:p>
        </p:txBody>
      </p:sp>
      <p:sp>
        <p:nvSpPr>
          <p:cNvPr id="228" name="Google Shape;228;p26"/>
          <p:cNvSpPr/>
          <p:nvPr/>
        </p:nvSpPr>
        <p:spPr>
          <a:xfrm>
            <a:off x="4398850" y="2849850"/>
            <a:ext cx="4463100" cy="278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6"/>
          <p:cNvSpPr/>
          <p:nvPr/>
        </p:nvSpPr>
        <p:spPr>
          <a:xfrm>
            <a:off x="4398850" y="3127950"/>
            <a:ext cx="795900" cy="278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6"/>
          <p:cNvSpPr/>
          <p:nvPr/>
        </p:nvSpPr>
        <p:spPr>
          <a:xfrm>
            <a:off x="8020750" y="2571750"/>
            <a:ext cx="827100" cy="278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"/>
          <p:cNvSpPr txBox="1"/>
          <p:nvPr/>
        </p:nvSpPr>
        <p:spPr>
          <a:xfrm>
            <a:off x="223750" y="950300"/>
            <a:ext cx="8247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Frequently executed code should fit together in as few pages as possible to avoid TLB misses.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7" name="Google Shape;237;p27"/>
          <p:cNvSpPr txBox="1"/>
          <p:nvPr>
            <p:ph type="title"/>
          </p:nvPr>
        </p:nvSpPr>
        <p:spPr>
          <a:xfrm>
            <a:off x="311700" y="37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TLB Performance</a:t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4294925" y="1655550"/>
            <a:ext cx="9459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5"/>
              <a:t>1</a:t>
            </a:r>
            <a:endParaRPr sz="1065"/>
          </a:p>
        </p:txBody>
      </p:sp>
      <p:sp>
        <p:nvSpPr>
          <p:cNvPr id="239" name="Google Shape;239;p27"/>
          <p:cNvSpPr/>
          <p:nvPr/>
        </p:nvSpPr>
        <p:spPr>
          <a:xfrm>
            <a:off x="4294925" y="1884575"/>
            <a:ext cx="9459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5"/>
              <a:t>3</a:t>
            </a:r>
            <a:endParaRPr sz="1065"/>
          </a:p>
        </p:txBody>
      </p:sp>
      <p:sp>
        <p:nvSpPr>
          <p:cNvPr id="240" name="Google Shape;240;p27"/>
          <p:cNvSpPr/>
          <p:nvPr/>
        </p:nvSpPr>
        <p:spPr>
          <a:xfrm>
            <a:off x="4294925" y="2113625"/>
            <a:ext cx="9459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5"/>
              <a:t>8</a:t>
            </a:r>
            <a:endParaRPr sz="1065"/>
          </a:p>
        </p:txBody>
      </p:sp>
      <p:sp>
        <p:nvSpPr>
          <p:cNvPr id="241" name="Google Shape;241;p27"/>
          <p:cNvSpPr/>
          <p:nvPr/>
        </p:nvSpPr>
        <p:spPr>
          <a:xfrm>
            <a:off x="4294925" y="2342650"/>
            <a:ext cx="9459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5"/>
              <a:t>11</a:t>
            </a:r>
            <a:endParaRPr sz="1065"/>
          </a:p>
        </p:txBody>
      </p:sp>
      <p:sp>
        <p:nvSpPr>
          <p:cNvPr id="242" name="Google Shape;242;p27"/>
          <p:cNvSpPr/>
          <p:nvPr/>
        </p:nvSpPr>
        <p:spPr>
          <a:xfrm>
            <a:off x="4011125" y="1655550"/>
            <a:ext cx="283800" cy="9162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43" name="Google Shape;243;p27"/>
          <p:cNvSpPr/>
          <p:nvPr/>
        </p:nvSpPr>
        <p:spPr>
          <a:xfrm>
            <a:off x="4011125" y="1655550"/>
            <a:ext cx="2838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44" name="Google Shape;244;p27"/>
          <p:cNvSpPr/>
          <p:nvPr/>
        </p:nvSpPr>
        <p:spPr>
          <a:xfrm>
            <a:off x="4011125" y="1884575"/>
            <a:ext cx="2838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45" name="Google Shape;245;p27"/>
          <p:cNvSpPr/>
          <p:nvPr/>
        </p:nvSpPr>
        <p:spPr>
          <a:xfrm>
            <a:off x="4011125" y="2113625"/>
            <a:ext cx="2838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46" name="Google Shape;246;p27"/>
          <p:cNvSpPr/>
          <p:nvPr/>
        </p:nvSpPr>
        <p:spPr>
          <a:xfrm>
            <a:off x="2206175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47" name="Google Shape;247;p27"/>
          <p:cNvSpPr/>
          <p:nvPr/>
        </p:nvSpPr>
        <p:spPr>
          <a:xfrm>
            <a:off x="3108650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48" name="Google Shape;248;p27"/>
          <p:cNvSpPr/>
          <p:nvPr/>
        </p:nvSpPr>
        <p:spPr>
          <a:xfrm>
            <a:off x="4011125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49" name="Google Shape;249;p27"/>
          <p:cNvSpPr/>
          <p:nvPr/>
        </p:nvSpPr>
        <p:spPr>
          <a:xfrm>
            <a:off x="4913600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50" name="Google Shape;250;p27"/>
          <p:cNvSpPr/>
          <p:nvPr/>
        </p:nvSpPr>
        <p:spPr>
          <a:xfrm>
            <a:off x="5816075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51" name="Google Shape;251;p27"/>
          <p:cNvSpPr/>
          <p:nvPr/>
        </p:nvSpPr>
        <p:spPr>
          <a:xfrm>
            <a:off x="6718550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52" name="Google Shape;252;p27"/>
          <p:cNvSpPr/>
          <p:nvPr/>
        </p:nvSpPr>
        <p:spPr>
          <a:xfrm>
            <a:off x="2206175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53" name="Google Shape;253;p27"/>
          <p:cNvSpPr/>
          <p:nvPr/>
        </p:nvSpPr>
        <p:spPr>
          <a:xfrm>
            <a:off x="3108650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54" name="Google Shape;254;p27"/>
          <p:cNvSpPr/>
          <p:nvPr/>
        </p:nvSpPr>
        <p:spPr>
          <a:xfrm>
            <a:off x="4011125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55" name="Google Shape;255;p27"/>
          <p:cNvSpPr/>
          <p:nvPr/>
        </p:nvSpPr>
        <p:spPr>
          <a:xfrm>
            <a:off x="4913600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56" name="Google Shape;256;p27"/>
          <p:cNvSpPr/>
          <p:nvPr/>
        </p:nvSpPr>
        <p:spPr>
          <a:xfrm>
            <a:off x="5816075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57" name="Google Shape;257;p27"/>
          <p:cNvSpPr/>
          <p:nvPr/>
        </p:nvSpPr>
        <p:spPr>
          <a:xfrm>
            <a:off x="6718550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58" name="Google Shape;258;p27"/>
          <p:cNvSpPr/>
          <p:nvPr/>
        </p:nvSpPr>
        <p:spPr>
          <a:xfrm>
            <a:off x="2206175" y="3008950"/>
            <a:ext cx="593400" cy="228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"/>
          <p:cNvSpPr/>
          <p:nvPr/>
        </p:nvSpPr>
        <p:spPr>
          <a:xfrm>
            <a:off x="4011125" y="3362600"/>
            <a:ext cx="593400" cy="1392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7"/>
          <p:cNvSpPr/>
          <p:nvPr/>
        </p:nvSpPr>
        <p:spPr>
          <a:xfrm>
            <a:off x="6718550" y="3008950"/>
            <a:ext cx="593400" cy="6303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7"/>
          <p:cNvSpPr/>
          <p:nvPr/>
        </p:nvSpPr>
        <p:spPr>
          <a:xfrm>
            <a:off x="6718550" y="4312975"/>
            <a:ext cx="593400" cy="2898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/>
          <p:nvPr/>
        </p:nvSpPr>
        <p:spPr>
          <a:xfrm>
            <a:off x="5816075" y="4112175"/>
            <a:ext cx="593400" cy="2898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7"/>
          <p:cNvSpPr/>
          <p:nvPr/>
        </p:nvSpPr>
        <p:spPr>
          <a:xfrm>
            <a:off x="5816075" y="4492075"/>
            <a:ext cx="593400" cy="1107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7"/>
          <p:cNvSpPr/>
          <p:nvPr/>
        </p:nvSpPr>
        <p:spPr>
          <a:xfrm>
            <a:off x="4913600" y="3972400"/>
            <a:ext cx="593400" cy="2898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7"/>
          <p:cNvSpPr/>
          <p:nvPr/>
        </p:nvSpPr>
        <p:spPr>
          <a:xfrm>
            <a:off x="3108650" y="4078825"/>
            <a:ext cx="593400" cy="1107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7"/>
          <p:cNvSpPr/>
          <p:nvPr/>
        </p:nvSpPr>
        <p:spPr>
          <a:xfrm>
            <a:off x="3108650" y="4262200"/>
            <a:ext cx="593400" cy="1107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7"/>
          <p:cNvSpPr/>
          <p:nvPr/>
        </p:nvSpPr>
        <p:spPr>
          <a:xfrm>
            <a:off x="3108650" y="4481500"/>
            <a:ext cx="593400" cy="1107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27"/>
          <p:cNvSpPr/>
          <p:nvPr/>
        </p:nvSpPr>
        <p:spPr>
          <a:xfrm>
            <a:off x="2206175" y="3376850"/>
            <a:ext cx="593400" cy="1107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7"/>
          <p:cNvSpPr txBox="1"/>
          <p:nvPr/>
        </p:nvSpPr>
        <p:spPr>
          <a:xfrm>
            <a:off x="2389918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3315430" y="2711650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4194868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5097343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5999818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6932493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>
            <a:off x="2389918" y="4784150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7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>
            <a:off x="3292393" y="4770300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8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>
            <a:off x="4194868" y="475392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9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5097354" y="4753925"/>
            <a:ext cx="3393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6032553" y="4753925"/>
            <a:ext cx="3393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6932500" y="4757675"/>
            <a:ext cx="339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12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81" name="Google Shape;281;p27"/>
          <p:cNvSpPr txBox="1"/>
          <p:nvPr/>
        </p:nvSpPr>
        <p:spPr>
          <a:xfrm>
            <a:off x="5436650" y="1884575"/>
            <a:ext cx="1072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TLB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282" name="Google Shape;282;p27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/>
          <p:nvPr/>
        </p:nvSpPr>
        <p:spPr>
          <a:xfrm>
            <a:off x="223750" y="950300"/>
            <a:ext cx="8247900" cy="6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B7B7B7"/>
              </a:buClr>
              <a:buSzPts val="1800"/>
              <a:buChar char="●"/>
            </a:pPr>
            <a:r>
              <a:rPr lang="en" sz="1800">
                <a:solidFill>
                  <a:srgbClr val="B7B7B7"/>
                </a:solidFill>
              </a:rPr>
              <a:t>Frequently executed code should fit together in as few pages as possible to avoid TLB misses.</a:t>
            </a:r>
            <a:endParaRPr sz="1800">
              <a:solidFill>
                <a:srgbClr val="B7B7B7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88" name="Google Shape;288;p28"/>
          <p:cNvSpPr txBox="1"/>
          <p:nvPr>
            <p:ph type="title"/>
          </p:nvPr>
        </p:nvSpPr>
        <p:spPr>
          <a:xfrm>
            <a:off x="311700" y="377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TLB Performance</a:t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4294925" y="1655550"/>
            <a:ext cx="9459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5"/>
              <a:t>1</a:t>
            </a:r>
            <a:endParaRPr sz="1065"/>
          </a:p>
        </p:txBody>
      </p:sp>
      <p:sp>
        <p:nvSpPr>
          <p:cNvPr id="290" name="Google Shape;290;p28"/>
          <p:cNvSpPr/>
          <p:nvPr/>
        </p:nvSpPr>
        <p:spPr>
          <a:xfrm>
            <a:off x="4294925" y="1884575"/>
            <a:ext cx="9459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5"/>
              <a:t>2</a:t>
            </a:r>
            <a:endParaRPr sz="1065"/>
          </a:p>
        </p:txBody>
      </p:sp>
      <p:sp>
        <p:nvSpPr>
          <p:cNvPr id="291" name="Google Shape;291;p28"/>
          <p:cNvSpPr/>
          <p:nvPr/>
        </p:nvSpPr>
        <p:spPr>
          <a:xfrm>
            <a:off x="4294925" y="2113625"/>
            <a:ext cx="9459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5"/>
              <a:t>3</a:t>
            </a:r>
            <a:endParaRPr sz="1065"/>
          </a:p>
        </p:txBody>
      </p:sp>
      <p:sp>
        <p:nvSpPr>
          <p:cNvPr id="292" name="Google Shape;292;p28"/>
          <p:cNvSpPr/>
          <p:nvPr/>
        </p:nvSpPr>
        <p:spPr>
          <a:xfrm>
            <a:off x="4294925" y="2342650"/>
            <a:ext cx="9459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65"/>
              <a:t>4</a:t>
            </a:r>
            <a:endParaRPr sz="1065"/>
          </a:p>
        </p:txBody>
      </p:sp>
      <p:sp>
        <p:nvSpPr>
          <p:cNvPr id="293" name="Google Shape;293;p28"/>
          <p:cNvSpPr/>
          <p:nvPr/>
        </p:nvSpPr>
        <p:spPr>
          <a:xfrm>
            <a:off x="4011125" y="1655550"/>
            <a:ext cx="283800" cy="9162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94" name="Google Shape;294;p28"/>
          <p:cNvSpPr/>
          <p:nvPr/>
        </p:nvSpPr>
        <p:spPr>
          <a:xfrm>
            <a:off x="4011125" y="1655550"/>
            <a:ext cx="2838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95" name="Google Shape;295;p28"/>
          <p:cNvSpPr/>
          <p:nvPr/>
        </p:nvSpPr>
        <p:spPr>
          <a:xfrm>
            <a:off x="4011125" y="1884575"/>
            <a:ext cx="2838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96" name="Google Shape;296;p28"/>
          <p:cNvSpPr/>
          <p:nvPr/>
        </p:nvSpPr>
        <p:spPr>
          <a:xfrm>
            <a:off x="4011125" y="2113625"/>
            <a:ext cx="283800" cy="228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97" name="Google Shape;297;p28"/>
          <p:cNvSpPr/>
          <p:nvPr/>
        </p:nvSpPr>
        <p:spPr>
          <a:xfrm>
            <a:off x="2206175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98" name="Google Shape;298;p28"/>
          <p:cNvSpPr/>
          <p:nvPr/>
        </p:nvSpPr>
        <p:spPr>
          <a:xfrm>
            <a:off x="3108650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299" name="Google Shape;299;p28"/>
          <p:cNvSpPr/>
          <p:nvPr/>
        </p:nvSpPr>
        <p:spPr>
          <a:xfrm>
            <a:off x="4011125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0" name="Google Shape;300;p28"/>
          <p:cNvSpPr/>
          <p:nvPr/>
        </p:nvSpPr>
        <p:spPr>
          <a:xfrm>
            <a:off x="4913600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1" name="Google Shape;301;p28"/>
          <p:cNvSpPr/>
          <p:nvPr/>
        </p:nvSpPr>
        <p:spPr>
          <a:xfrm>
            <a:off x="5816075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2" name="Google Shape;302;p28"/>
          <p:cNvSpPr/>
          <p:nvPr/>
        </p:nvSpPr>
        <p:spPr>
          <a:xfrm>
            <a:off x="6718550" y="300895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3" name="Google Shape;303;p28"/>
          <p:cNvSpPr/>
          <p:nvPr/>
        </p:nvSpPr>
        <p:spPr>
          <a:xfrm>
            <a:off x="2206175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4" name="Google Shape;304;p28"/>
          <p:cNvSpPr/>
          <p:nvPr/>
        </p:nvSpPr>
        <p:spPr>
          <a:xfrm>
            <a:off x="3108650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5" name="Google Shape;305;p28"/>
          <p:cNvSpPr/>
          <p:nvPr/>
        </p:nvSpPr>
        <p:spPr>
          <a:xfrm>
            <a:off x="4011125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6" name="Google Shape;306;p28"/>
          <p:cNvSpPr/>
          <p:nvPr/>
        </p:nvSpPr>
        <p:spPr>
          <a:xfrm>
            <a:off x="4913600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7" name="Google Shape;307;p28"/>
          <p:cNvSpPr/>
          <p:nvPr/>
        </p:nvSpPr>
        <p:spPr>
          <a:xfrm>
            <a:off x="5816075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8" name="Google Shape;308;p28"/>
          <p:cNvSpPr/>
          <p:nvPr/>
        </p:nvSpPr>
        <p:spPr>
          <a:xfrm>
            <a:off x="6718550" y="3972400"/>
            <a:ext cx="593400" cy="777900"/>
          </a:xfrm>
          <a:prstGeom prst="rect">
            <a:avLst/>
          </a:prstGeom>
          <a:solidFill>
            <a:srgbClr val="EEEEEE"/>
          </a:solidFill>
          <a:ln cap="flat" cmpd="sng" w="72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9600" lIns="69600" spcFirstLastPara="1" rIns="69600" wrap="square" tIns="69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65"/>
          </a:p>
        </p:txBody>
      </p:sp>
      <p:sp>
        <p:nvSpPr>
          <p:cNvPr id="309" name="Google Shape;309;p28"/>
          <p:cNvSpPr/>
          <p:nvPr/>
        </p:nvSpPr>
        <p:spPr>
          <a:xfrm>
            <a:off x="2206175" y="3008950"/>
            <a:ext cx="593400" cy="228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2206175" y="3356800"/>
            <a:ext cx="593400" cy="1392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3108650" y="3015875"/>
            <a:ext cx="593400" cy="6303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>
            <a:off x="4913600" y="3012563"/>
            <a:ext cx="593400" cy="2898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4011125" y="3403325"/>
            <a:ext cx="593400" cy="3858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3108650" y="3653100"/>
            <a:ext cx="593400" cy="1392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4011125" y="3012563"/>
            <a:ext cx="593400" cy="2898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2206175" y="3504250"/>
            <a:ext cx="593400" cy="1107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2206175" y="3623200"/>
            <a:ext cx="593400" cy="1692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4011125" y="3302375"/>
            <a:ext cx="593400" cy="1107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2206175" y="3237850"/>
            <a:ext cx="593400" cy="1107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 txBox="1"/>
          <p:nvPr/>
        </p:nvSpPr>
        <p:spPr>
          <a:xfrm>
            <a:off x="2389918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1" name="Google Shape;321;p28"/>
          <p:cNvSpPr txBox="1"/>
          <p:nvPr/>
        </p:nvSpPr>
        <p:spPr>
          <a:xfrm>
            <a:off x="3315430" y="2711650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2" name="Google Shape;322;p28"/>
          <p:cNvSpPr txBox="1"/>
          <p:nvPr/>
        </p:nvSpPr>
        <p:spPr>
          <a:xfrm>
            <a:off x="4194868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3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5097343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4" name="Google Shape;324;p28"/>
          <p:cNvSpPr txBox="1"/>
          <p:nvPr/>
        </p:nvSpPr>
        <p:spPr>
          <a:xfrm>
            <a:off x="5999818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5" name="Google Shape;325;p28"/>
          <p:cNvSpPr txBox="1"/>
          <p:nvPr/>
        </p:nvSpPr>
        <p:spPr>
          <a:xfrm>
            <a:off x="6932493" y="271857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6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6" name="Google Shape;326;p28"/>
          <p:cNvSpPr txBox="1"/>
          <p:nvPr/>
        </p:nvSpPr>
        <p:spPr>
          <a:xfrm>
            <a:off x="2389918" y="4784150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7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7" name="Google Shape;327;p28"/>
          <p:cNvSpPr txBox="1"/>
          <p:nvPr/>
        </p:nvSpPr>
        <p:spPr>
          <a:xfrm>
            <a:off x="3292393" y="4770300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8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8" name="Google Shape;328;p28"/>
          <p:cNvSpPr txBox="1"/>
          <p:nvPr/>
        </p:nvSpPr>
        <p:spPr>
          <a:xfrm>
            <a:off x="4194868" y="4753925"/>
            <a:ext cx="2259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9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29" name="Google Shape;329;p28"/>
          <p:cNvSpPr txBox="1"/>
          <p:nvPr/>
        </p:nvSpPr>
        <p:spPr>
          <a:xfrm>
            <a:off x="5097354" y="4753925"/>
            <a:ext cx="3393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6032553" y="4753925"/>
            <a:ext cx="3393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11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1" name="Google Shape;331;p28"/>
          <p:cNvSpPr txBox="1"/>
          <p:nvPr/>
        </p:nvSpPr>
        <p:spPr>
          <a:xfrm>
            <a:off x="6932500" y="4757675"/>
            <a:ext cx="3393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12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32" name="Google Shape;332;p28"/>
          <p:cNvSpPr txBox="1"/>
          <p:nvPr/>
        </p:nvSpPr>
        <p:spPr>
          <a:xfrm>
            <a:off x="5436650" y="1884575"/>
            <a:ext cx="10728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TLB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33" name="Google Shape;333;p28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Branch Predictor Behaviour</a:t>
            </a:r>
            <a:endParaRPr/>
          </a:p>
        </p:txBody>
      </p:sp>
      <p:sp>
        <p:nvSpPr>
          <p:cNvPr id="339" name="Google Shape;339;p29"/>
          <p:cNvSpPr txBox="1"/>
          <p:nvPr>
            <p:ph idx="1" type="body"/>
          </p:nvPr>
        </p:nvSpPr>
        <p:spPr>
          <a:xfrm>
            <a:off x="311700" y="1017725"/>
            <a:ext cx="8520600" cy="4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Fall-through edges are better for branch predictors (resistant to BTB misses). </a:t>
            </a:r>
            <a:endParaRPr/>
          </a:p>
        </p:txBody>
      </p:sp>
      <p:sp>
        <p:nvSpPr>
          <p:cNvPr id="340" name="Google Shape;340;p29"/>
          <p:cNvSpPr/>
          <p:nvPr/>
        </p:nvSpPr>
        <p:spPr>
          <a:xfrm>
            <a:off x="3925775" y="3504536"/>
            <a:ext cx="641100" cy="435300"/>
          </a:xfrm>
          <a:prstGeom prst="rect">
            <a:avLst/>
          </a:prstGeom>
          <a:solidFill>
            <a:srgbClr val="FFFF00"/>
          </a:solidFill>
          <a:ln cap="flat" cmpd="sng" w="111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750" lIns="106750" spcFirstLastPara="1" rIns="106750" wrap="square" tIns="106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34"/>
              <a:t>B3</a:t>
            </a:r>
            <a:endParaRPr sz="1634"/>
          </a:p>
        </p:txBody>
      </p:sp>
      <p:sp>
        <p:nvSpPr>
          <p:cNvPr id="341" name="Google Shape;341;p29"/>
          <p:cNvSpPr/>
          <p:nvPr/>
        </p:nvSpPr>
        <p:spPr>
          <a:xfrm>
            <a:off x="3930679" y="1637875"/>
            <a:ext cx="641100" cy="435300"/>
          </a:xfrm>
          <a:prstGeom prst="rect">
            <a:avLst/>
          </a:prstGeom>
          <a:solidFill>
            <a:srgbClr val="EA2323"/>
          </a:solidFill>
          <a:ln cap="flat" cmpd="sng" w="111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750" lIns="106750" spcFirstLastPara="1" rIns="106750" wrap="square" tIns="106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34"/>
              <a:t>B1</a:t>
            </a:r>
            <a:endParaRPr sz="1634"/>
          </a:p>
        </p:txBody>
      </p:sp>
      <p:sp>
        <p:nvSpPr>
          <p:cNvPr id="342" name="Google Shape;342;p29"/>
          <p:cNvSpPr/>
          <p:nvPr/>
        </p:nvSpPr>
        <p:spPr>
          <a:xfrm>
            <a:off x="3925775" y="2571220"/>
            <a:ext cx="641100" cy="435300"/>
          </a:xfrm>
          <a:prstGeom prst="rect">
            <a:avLst/>
          </a:prstGeom>
          <a:solidFill>
            <a:srgbClr val="00FFFF"/>
          </a:solidFill>
          <a:ln cap="flat" cmpd="sng" w="111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750" lIns="106750" spcFirstLastPara="1" rIns="106750" wrap="square" tIns="106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34"/>
              <a:t>B2</a:t>
            </a:r>
            <a:endParaRPr sz="1634"/>
          </a:p>
        </p:txBody>
      </p:sp>
      <p:cxnSp>
        <p:nvCxnSpPr>
          <p:cNvPr id="343" name="Google Shape;343;p29"/>
          <p:cNvCxnSpPr>
            <a:stCxn id="341" idx="2"/>
            <a:endCxn id="342" idx="0"/>
          </p:cNvCxnSpPr>
          <p:nvPr/>
        </p:nvCxnSpPr>
        <p:spPr>
          <a:xfrm flipH="1">
            <a:off x="4246429" y="2073175"/>
            <a:ext cx="4800" cy="498000"/>
          </a:xfrm>
          <a:prstGeom prst="straightConnector1">
            <a:avLst/>
          </a:prstGeom>
          <a:noFill/>
          <a:ln cap="flat" cmpd="sng" w="11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4" name="Google Shape;344;p29"/>
          <p:cNvCxnSpPr>
            <a:stCxn id="342" idx="2"/>
            <a:endCxn id="340" idx="0"/>
          </p:cNvCxnSpPr>
          <p:nvPr/>
        </p:nvCxnSpPr>
        <p:spPr>
          <a:xfrm>
            <a:off x="4246325" y="3006520"/>
            <a:ext cx="0" cy="498000"/>
          </a:xfrm>
          <a:prstGeom prst="straightConnector1">
            <a:avLst/>
          </a:prstGeom>
          <a:noFill/>
          <a:ln cap="flat" cmpd="sng" w="11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5" name="Google Shape;345;p29" title="images-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50" y="2127337"/>
            <a:ext cx="389600" cy="38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29" title="images-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50" y="3060650"/>
            <a:ext cx="389600" cy="3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29"/>
          <p:cNvSpPr/>
          <p:nvPr/>
        </p:nvSpPr>
        <p:spPr>
          <a:xfrm>
            <a:off x="3930685" y="4437837"/>
            <a:ext cx="641100" cy="435300"/>
          </a:xfrm>
          <a:prstGeom prst="rect">
            <a:avLst/>
          </a:prstGeom>
          <a:solidFill>
            <a:srgbClr val="FFFF00"/>
          </a:solidFill>
          <a:ln cap="flat" cmpd="sng" w="111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06750" lIns="106750" spcFirstLastPara="1" rIns="106750" wrap="square" tIns="1067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34"/>
              <a:t>B4</a:t>
            </a:r>
            <a:endParaRPr sz="1634"/>
          </a:p>
        </p:txBody>
      </p:sp>
      <p:cxnSp>
        <p:nvCxnSpPr>
          <p:cNvPr id="348" name="Google Shape;348;p29"/>
          <p:cNvCxnSpPr/>
          <p:nvPr/>
        </p:nvCxnSpPr>
        <p:spPr>
          <a:xfrm flipH="1">
            <a:off x="4243774" y="3939813"/>
            <a:ext cx="5100" cy="498000"/>
          </a:xfrm>
          <a:prstGeom prst="straightConnector1">
            <a:avLst/>
          </a:prstGeom>
          <a:noFill/>
          <a:ln cap="flat" cmpd="sng" w="111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9" name="Google Shape;349;p29" title="images-2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7850" y="3993975"/>
            <a:ext cx="389600" cy="389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29"/>
          <p:cNvCxnSpPr>
            <a:stCxn id="341" idx="1"/>
            <a:endCxn id="347" idx="1"/>
          </p:cNvCxnSpPr>
          <p:nvPr/>
        </p:nvCxnSpPr>
        <p:spPr>
          <a:xfrm>
            <a:off x="3930679" y="1855525"/>
            <a:ext cx="600" cy="2799900"/>
          </a:xfrm>
          <a:prstGeom prst="curvedConnector3">
            <a:avLst>
              <a:gd fmla="val -39687500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351" name="Google Shape;35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6825" y="3093825"/>
            <a:ext cx="540900" cy="3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29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0"/>
          <p:cNvSpPr txBox="1"/>
          <p:nvPr>
            <p:ph idx="4294967295" type="ctrTitle"/>
          </p:nvPr>
        </p:nvSpPr>
        <p:spPr>
          <a:xfrm>
            <a:off x="311708" y="19708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Code Layout</a:t>
            </a:r>
            <a:endParaRPr sz="5200"/>
          </a:p>
        </p:txBody>
      </p:sp>
      <p:sp>
        <p:nvSpPr>
          <p:cNvPr id="358" name="Google Shape;358;p30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31"/>
          <p:cNvPicPr preferRelativeResize="0"/>
          <p:nvPr/>
        </p:nvPicPr>
        <p:blipFill rotWithShape="1">
          <a:blip r:embed="rId3">
            <a:alphaModFix/>
          </a:blip>
          <a:srcRect b="57050" l="24320" r="24682" t="0"/>
          <a:stretch/>
        </p:blipFill>
        <p:spPr>
          <a:xfrm>
            <a:off x="4186075" y="857563"/>
            <a:ext cx="4774300" cy="28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 txBox="1"/>
          <p:nvPr>
            <p:ph type="title"/>
          </p:nvPr>
        </p:nvSpPr>
        <p:spPr>
          <a:xfrm>
            <a:off x="311700" y="32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Layout Specific Passes/Transformations</a:t>
            </a:r>
            <a:endParaRPr/>
          </a:p>
        </p:txBody>
      </p:sp>
      <p:sp>
        <p:nvSpPr>
          <p:cNvPr id="365" name="Google Shape;365;p31"/>
          <p:cNvSpPr txBox="1"/>
          <p:nvPr>
            <p:ph idx="1" type="body"/>
          </p:nvPr>
        </p:nvSpPr>
        <p:spPr>
          <a:xfrm>
            <a:off x="311700" y="1137700"/>
            <a:ext cx="44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Hot-Cold splitting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Function Reordering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Basic Block Reordering</a:t>
            </a:r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4294967295" type="ctrTitle"/>
          </p:nvPr>
        </p:nvSpPr>
        <p:spPr>
          <a:xfrm>
            <a:off x="311708" y="19708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A brief refresher…</a:t>
            </a:r>
            <a:endParaRPr sz="5200"/>
          </a:p>
        </p:txBody>
      </p:sp>
      <p:sp>
        <p:nvSpPr>
          <p:cNvPr id="62" name="Google Shape;62;p14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32"/>
          <p:cNvPicPr preferRelativeResize="0"/>
          <p:nvPr/>
        </p:nvPicPr>
        <p:blipFill rotWithShape="1">
          <a:blip r:embed="rId3">
            <a:alphaModFix/>
          </a:blip>
          <a:srcRect b="57050" l="24320" r="24682" t="0"/>
          <a:stretch/>
        </p:blipFill>
        <p:spPr>
          <a:xfrm>
            <a:off x="4186075" y="857563"/>
            <a:ext cx="4774300" cy="28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2"/>
          <p:cNvSpPr txBox="1"/>
          <p:nvPr>
            <p:ph type="title"/>
          </p:nvPr>
        </p:nvSpPr>
        <p:spPr>
          <a:xfrm>
            <a:off x="311700" y="32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Layout Specific Passes/Transformations</a:t>
            </a:r>
            <a:endParaRPr/>
          </a:p>
        </p:txBody>
      </p:sp>
      <p:sp>
        <p:nvSpPr>
          <p:cNvPr id="373" name="Google Shape;373;p32"/>
          <p:cNvSpPr txBox="1"/>
          <p:nvPr>
            <p:ph idx="1" type="body"/>
          </p:nvPr>
        </p:nvSpPr>
        <p:spPr>
          <a:xfrm>
            <a:off x="311700" y="1137700"/>
            <a:ext cx="44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A2323"/>
              </a:buClr>
              <a:buSzPts val="1800"/>
              <a:buChar char="●"/>
            </a:pPr>
            <a:r>
              <a:rPr lang="en">
                <a:solidFill>
                  <a:srgbClr val="EA2323"/>
                </a:solidFill>
              </a:rPr>
              <a:t>Hot-Cold splitting</a:t>
            </a:r>
            <a:endParaRPr>
              <a:solidFill>
                <a:srgbClr val="EA232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Function Reordering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Basic Block Reordering</a:t>
            </a:r>
            <a:endParaRPr/>
          </a:p>
        </p:txBody>
      </p:sp>
      <p:sp>
        <p:nvSpPr>
          <p:cNvPr id="374" name="Google Shape;374;p32"/>
          <p:cNvSpPr/>
          <p:nvPr/>
        </p:nvSpPr>
        <p:spPr>
          <a:xfrm>
            <a:off x="5092050" y="1426300"/>
            <a:ext cx="1382400" cy="5226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75" name="Google Shape;375;p32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32"/>
          <p:cNvSpPr txBox="1"/>
          <p:nvPr/>
        </p:nvSpPr>
        <p:spPr>
          <a:xfrm>
            <a:off x="5198725" y="4005225"/>
            <a:ext cx="7374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Karl Pettis and Robert C. Hansen. 1990. Profile guided 161</a:t>
            </a:r>
            <a:endParaRPr sz="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code positioning. In Programming Language Design 162</a:t>
            </a:r>
            <a:endParaRPr sz="9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and Implementation (ACM). 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/>
          <p:nvPr/>
        </p:nvSpPr>
        <p:spPr>
          <a:xfrm>
            <a:off x="4549875" y="889100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382" name="Google Shape;382;p33"/>
          <p:cNvSpPr/>
          <p:nvPr/>
        </p:nvSpPr>
        <p:spPr>
          <a:xfrm>
            <a:off x="2158900" y="404847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B9</a:t>
            </a:r>
            <a:endParaRPr/>
          </a:p>
        </p:txBody>
      </p:sp>
      <p:sp>
        <p:nvSpPr>
          <p:cNvPr id="383" name="Google Shape;383;p33"/>
          <p:cNvSpPr/>
          <p:nvPr/>
        </p:nvSpPr>
        <p:spPr>
          <a:xfrm>
            <a:off x="5158500" y="17556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B3</a:t>
            </a:r>
            <a:endParaRPr/>
          </a:p>
        </p:txBody>
      </p:sp>
      <p:sp>
        <p:nvSpPr>
          <p:cNvPr id="384" name="Google Shape;384;p33"/>
          <p:cNvSpPr/>
          <p:nvPr/>
        </p:nvSpPr>
        <p:spPr>
          <a:xfrm>
            <a:off x="3562575" y="17556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385" name="Google Shape;385;p33"/>
          <p:cNvSpPr/>
          <p:nvPr/>
        </p:nvSpPr>
        <p:spPr>
          <a:xfrm>
            <a:off x="4401175" y="262957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B5</a:t>
            </a:r>
            <a:endParaRPr/>
          </a:p>
        </p:txBody>
      </p:sp>
      <p:sp>
        <p:nvSpPr>
          <p:cNvPr id="386" name="Google Shape;386;p33"/>
          <p:cNvSpPr/>
          <p:nvPr/>
        </p:nvSpPr>
        <p:spPr>
          <a:xfrm>
            <a:off x="6067000" y="262957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B6</a:t>
            </a:r>
            <a:endParaRPr/>
          </a:p>
        </p:txBody>
      </p:sp>
      <p:sp>
        <p:nvSpPr>
          <p:cNvPr id="387" name="Google Shape;387;p33"/>
          <p:cNvSpPr/>
          <p:nvPr/>
        </p:nvSpPr>
        <p:spPr>
          <a:xfrm>
            <a:off x="5158500" y="34935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B8</a:t>
            </a:r>
            <a:endParaRPr/>
          </a:p>
        </p:txBody>
      </p:sp>
      <p:sp>
        <p:nvSpPr>
          <p:cNvPr id="388" name="Google Shape;388;p33"/>
          <p:cNvSpPr/>
          <p:nvPr/>
        </p:nvSpPr>
        <p:spPr>
          <a:xfrm>
            <a:off x="2735350" y="262957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389" name="Google Shape;389;p33"/>
          <p:cNvSpPr/>
          <p:nvPr/>
        </p:nvSpPr>
        <p:spPr>
          <a:xfrm>
            <a:off x="3562575" y="3463700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B7</a:t>
            </a:r>
            <a:endParaRPr/>
          </a:p>
        </p:txBody>
      </p:sp>
      <p:cxnSp>
        <p:nvCxnSpPr>
          <p:cNvPr id="390" name="Google Shape;390;p33"/>
          <p:cNvCxnSpPr>
            <a:stCxn id="381" idx="2"/>
            <a:endCxn id="384" idx="0"/>
          </p:cNvCxnSpPr>
          <p:nvPr/>
        </p:nvCxnSpPr>
        <p:spPr>
          <a:xfrm flipH="1">
            <a:off x="3837225" y="1262000"/>
            <a:ext cx="9873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33"/>
          <p:cNvCxnSpPr>
            <a:stCxn id="381" idx="2"/>
            <a:endCxn id="383" idx="0"/>
          </p:cNvCxnSpPr>
          <p:nvPr/>
        </p:nvCxnSpPr>
        <p:spPr>
          <a:xfrm>
            <a:off x="4824525" y="1262000"/>
            <a:ext cx="6087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33"/>
          <p:cNvCxnSpPr>
            <a:stCxn id="383" idx="2"/>
            <a:endCxn id="386" idx="0"/>
          </p:cNvCxnSpPr>
          <p:nvPr/>
        </p:nvCxnSpPr>
        <p:spPr>
          <a:xfrm>
            <a:off x="5433150" y="2128525"/>
            <a:ext cx="9084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3" name="Google Shape;393;p33"/>
          <p:cNvCxnSpPr>
            <a:stCxn id="383" idx="2"/>
            <a:endCxn id="385" idx="0"/>
          </p:cNvCxnSpPr>
          <p:nvPr/>
        </p:nvCxnSpPr>
        <p:spPr>
          <a:xfrm flipH="1">
            <a:off x="4675950" y="2128525"/>
            <a:ext cx="7572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4" name="Google Shape;394;p33"/>
          <p:cNvCxnSpPr>
            <a:stCxn id="385" idx="2"/>
            <a:endCxn id="387" idx="0"/>
          </p:cNvCxnSpPr>
          <p:nvPr/>
        </p:nvCxnSpPr>
        <p:spPr>
          <a:xfrm>
            <a:off x="4675825" y="3002475"/>
            <a:ext cx="757200" cy="49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5" name="Google Shape;395;p33"/>
          <p:cNvCxnSpPr>
            <a:stCxn id="385" idx="2"/>
            <a:endCxn id="389" idx="0"/>
          </p:cNvCxnSpPr>
          <p:nvPr/>
        </p:nvCxnSpPr>
        <p:spPr>
          <a:xfrm flipH="1">
            <a:off x="3837325" y="3002475"/>
            <a:ext cx="838500" cy="46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6" name="Google Shape;396;p33"/>
          <p:cNvCxnSpPr>
            <a:stCxn id="384" idx="2"/>
            <a:endCxn id="388" idx="0"/>
          </p:cNvCxnSpPr>
          <p:nvPr/>
        </p:nvCxnSpPr>
        <p:spPr>
          <a:xfrm flipH="1">
            <a:off x="3010125" y="2128525"/>
            <a:ext cx="8271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33"/>
          <p:cNvCxnSpPr>
            <a:stCxn id="388" idx="2"/>
            <a:endCxn id="382" idx="0"/>
          </p:cNvCxnSpPr>
          <p:nvPr/>
        </p:nvCxnSpPr>
        <p:spPr>
          <a:xfrm flipH="1">
            <a:off x="2433400" y="3002475"/>
            <a:ext cx="576600" cy="10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8" name="Google Shape;398;p33"/>
          <p:cNvCxnSpPr>
            <a:stCxn id="385" idx="1"/>
            <a:endCxn id="383" idx="1"/>
          </p:cNvCxnSpPr>
          <p:nvPr/>
        </p:nvCxnSpPr>
        <p:spPr>
          <a:xfrm flipH="1" rot="10800000">
            <a:off x="4401175" y="1942125"/>
            <a:ext cx="757200" cy="873900"/>
          </a:xfrm>
          <a:prstGeom prst="curvedConnector3">
            <a:avLst>
              <a:gd fmla="val -3144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3"/>
          <p:cNvCxnSpPr>
            <a:stCxn id="382" idx="1"/>
            <a:endCxn id="384" idx="1"/>
          </p:cNvCxnSpPr>
          <p:nvPr/>
        </p:nvCxnSpPr>
        <p:spPr>
          <a:xfrm flipH="1" rot="10800000">
            <a:off x="2158900" y="1942025"/>
            <a:ext cx="1403700" cy="2292900"/>
          </a:xfrm>
          <a:prstGeom prst="curvedConnector3">
            <a:avLst>
              <a:gd fmla="val -1696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0" name="Google Shape;400;p33"/>
          <p:cNvSpPr/>
          <p:nvPr/>
        </p:nvSpPr>
        <p:spPr>
          <a:xfrm>
            <a:off x="6754425" y="34935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B10</a:t>
            </a:r>
            <a:endParaRPr/>
          </a:p>
        </p:txBody>
      </p:sp>
      <p:sp>
        <p:nvSpPr>
          <p:cNvPr id="401" name="Google Shape;401;p33"/>
          <p:cNvSpPr/>
          <p:nvPr/>
        </p:nvSpPr>
        <p:spPr>
          <a:xfrm>
            <a:off x="6446150" y="4455950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B11</a:t>
            </a:r>
            <a:endParaRPr/>
          </a:p>
        </p:txBody>
      </p:sp>
      <p:cxnSp>
        <p:nvCxnSpPr>
          <p:cNvPr id="402" name="Google Shape;402;p33"/>
          <p:cNvCxnSpPr>
            <a:stCxn id="386" idx="2"/>
            <a:endCxn id="400" idx="0"/>
          </p:cNvCxnSpPr>
          <p:nvPr/>
        </p:nvCxnSpPr>
        <p:spPr>
          <a:xfrm>
            <a:off x="6341650" y="3002475"/>
            <a:ext cx="687300" cy="49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3" name="Google Shape;403;p33"/>
          <p:cNvCxnSpPr>
            <a:stCxn id="400" idx="2"/>
            <a:endCxn id="401" idx="0"/>
          </p:cNvCxnSpPr>
          <p:nvPr/>
        </p:nvCxnSpPr>
        <p:spPr>
          <a:xfrm flipH="1">
            <a:off x="6720675" y="3866425"/>
            <a:ext cx="308400" cy="58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4" name="Google Shape;404;p33"/>
          <p:cNvSpPr txBox="1"/>
          <p:nvPr/>
        </p:nvSpPr>
        <p:spPr>
          <a:xfrm>
            <a:off x="4206600" y="14832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5" name="Google Shape;405;p33"/>
          <p:cNvSpPr txBox="1"/>
          <p:nvPr/>
        </p:nvSpPr>
        <p:spPr>
          <a:xfrm>
            <a:off x="5433225" y="13600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6" name="Google Shape;406;p33"/>
          <p:cNvSpPr txBox="1"/>
          <p:nvPr/>
        </p:nvSpPr>
        <p:spPr>
          <a:xfrm>
            <a:off x="5922950" y="21285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7" name="Google Shape;407;p33"/>
          <p:cNvSpPr txBox="1"/>
          <p:nvPr/>
        </p:nvSpPr>
        <p:spPr>
          <a:xfrm>
            <a:off x="6767475" y="30024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8" name="Google Shape;408;p33"/>
          <p:cNvSpPr txBox="1"/>
          <p:nvPr/>
        </p:nvSpPr>
        <p:spPr>
          <a:xfrm>
            <a:off x="6930025" y="4012525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09" name="Google Shape;409;p33"/>
          <p:cNvSpPr txBox="1"/>
          <p:nvPr/>
        </p:nvSpPr>
        <p:spPr>
          <a:xfrm>
            <a:off x="5033550" y="23322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0" name="Google Shape;410;p33"/>
          <p:cNvSpPr txBox="1"/>
          <p:nvPr/>
        </p:nvSpPr>
        <p:spPr>
          <a:xfrm>
            <a:off x="4206600" y="21873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1" name="Google Shape;411;p33"/>
          <p:cNvSpPr txBox="1"/>
          <p:nvPr/>
        </p:nvSpPr>
        <p:spPr>
          <a:xfrm>
            <a:off x="4181975" y="31962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499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2" name="Google Shape;412;p33"/>
          <p:cNvSpPr txBox="1"/>
          <p:nvPr/>
        </p:nvSpPr>
        <p:spPr>
          <a:xfrm>
            <a:off x="5033550" y="30061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3" name="Google Shape;413;p33"/>
          <p:cNvSpPr txBox="1"/>
          <p:nvPr/>
        </p:nvSpPr>
        <p:spPr>
          <a:xfrm>
            <a:off x="3341538" y="24168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4" name="Google Shape;414;p33"/>
          <p:cNvSpPr txBox="1"/>
          <p:nvPr/>
        </p:nvSpPr>
        <p:spPr>
          <a:xfrm>
            <a:off x="2708188" y="34636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5" name="Google Shape;415;p33"/>
          <p:cNvSpPr txBox="1"/>
          <p:nvPr/>
        </p:nvSpPr>
        <p:spPr>
          <a:xfrm>
            <a:off x="2007313" y="28671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</a:t>
            </a: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16" name="Google Shape;416;p33"/>
          <p:cNvSpPr txBox="1"/>
          <p:nvPr>
            <p:ph type="title"/>
          </p:nvPr>
        </p:nvSpPr>
        <p:spPr>
          <a:xfrm flipH="1">
            <a:off x="426600" y="224125"/>
            <a:ext cx="29280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2323"/>
                </a:solidFill>
              </a:rPr>
              <a:t>Hot</a:t>
            </a:r>
            <a:r>
              <a:rPr lang="en"/>
              <a:t>-</a:t>
            </a:r>
            <a:r>
              <a:rPr lang="en">
                <a:solidFill>
                  <a:srgbClr val="3C78D8"/>
                </a:solidFill>
              </a:rPr>
              <a:t>Cold</a:t>
            </a:r>
            <a:r>
              <a:rPr lang="en"/>
              <a:t>-Splitting</a:t>
            </a:r>
            <a:endParaRPr/>
          </a:p>
        </p:txBody>
      </p:sp>
      <p:sp>
        <p:nvSpPr>
          <p:cNvPr id="417" name="Google Shape;417;p33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4"/>
          <p:cNvSpPr/>
          <p:nvPr/>
        </p:nvSpPr>
        <p:spPr>
          <a:xfrm>
            <a:off x="4544338" y="900275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423" name="Google Shape;423;p34"/>
          <p:cNvSpPr/>
          <p:nvPr/>
        </p:nvSpPr>
        <p:spPr>
          <a:xfrm>
            <a:off x="2153363" y="405965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B9</a:t>
            </a:r>
            <a:endParaRPr/>
          </a:p>
        </p:txBody>
      </p:sp>
      <p:sp>
        <p:nvSpPr>
          <p:cNvPr id="424" name="Google Shape;424;p34"/>
          <p:cNvSpPr/>
          <p:nvPr/>
        </p:nvSpPr>
        <p:spPr>
          <a:xfrm>
            <a:off x="5152963" y="176680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B3</a:t>
            </a:r>
            <a:endParaRPr/>
          </a:p>
        </p:txBody>
      </p:sp>
      <p:sp>
        <p:nvSpPr>
          <p:cNvPr id="425" name="Google Shape;425;p34"/>
          <p:cNvSpPr/>
          <p:nvPr/>
        </p:nvSpPr>
        <p:spPr>
          <a:xfrm>
            <a:off x="3557038" y="176680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426" name="Google Shape;426;p34"/>
          <p:cNvSpPr/>
          <p:nvPr/>
        </p:nvSpPr>
        <p:spPr>
          <a:xfrm>
            <a:off x="4395638" y="264075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B5</a:t>
            </a:r>
            <a:endParaRPr/>
          </a:p>
        </p:txBody>
      </p:sp>
      <p:sp>
        <p:nvSpPr>
          <p:cNvPr id="427" name="Google Shape;427;p34"/>
          <p:cNvSpPr/>
          <p:nvPr/>
        </p:nvSpPr>
        <p:spPr>
          <a:xfrm>
            <a:off x="6061463" y="2640750"/>
            <a:ext cx="549300" cy="372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B6</a:t>
            </a:r>
            <a:endParaRPr/>
          </a:p>
        </p:txBody>
      </p:sp>
      <p:sp>
        <p:nvSpPr>
          <p:cNvPr id="428" name="Google Shape;428;p34"/>
          <p:cNvSpPr/>
          <p:nvPr/>
        </p:nvSpPr>
        <p:spPr>
          <a:xfrm>
            <a:off x="5152963" y="3504700"/>
            <a:ext cx="549300" cy="372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B8</a:t>
            </a:r>
            <a:endParaRPr/>
          </a:p>
        </p:txBody>
      </p:sp>
      <p:sp>
        <p:nvSpPr>
          <p:cNvPr id="429" name="Google Shape;429;p34"/>
          <p:cNvSpPr/>
          <p:nvPr/>
        </p:nvSpPr>
        <p:spPr>
          <a:xfrm>
            <a:off x="2729813" y="264075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430" name="Google Shape;430;p34"/>
          <p:cNvSpPr/>
          <p:nvPr/>
        </p:nvSpPr>
        <p:spPr>
          <a:xfrm>
            <a:off x="3557038" y="3474875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B7</a:t>
            </a:r>
            <a:endParaRPr/>
          </a:p>
        </p:txBody>
      </p:sp>
      <p:cxnSp>
        <p:nvCxnSpPr>
          <p:cNvPr id="431" name="Google Shape;431;p34"/>
          <p:cNvCxnSpPr>
            <a:stCxn id="422" idx="2"/>
            <a:endCxn id="425" idx="0"/>
          </p:cNvCxnSpPr>
          <p:nvPr/>
        </p:nvCxnSpPr>
        <p:spPr>
          <a:xfrm flipH="1">
            <a:off x="3831688" y="1273175"/>
            <a:ext cx="9873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p34"/>
          <p:cNvCxnSpPr>
            <a:stCxn id="422" idx="2"/>
            <a:endCxn id="424" idx="0"/>
          </p:cNvCxnSpPr>
          <p:nvPr/>
        </p:nvCxnSpPr>
        <p:spPr>
          <a:xfrm>
            <a:off x="4818988" y="1273175"/>
            <a:ext cx="6087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34"/>
          <p:cNvCxnSpPr>
            <a:stCxn id="424" idx="2"/>
            <a:endCxn id="427" idx="0"/>
          </p:cNvCxnSpPr>
          <p:nvPr/>
        </p:nvCxnSpPr>
        <p:spPr>
          <a:xfrm>
            <a:off x="5427613" y="2139700"/>
            <a:ext cx="9084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4" name="Google Shape;434;p34"/>
          <p:cNvCxnSpPr>
            <a:stCxn id="424" idx="2"/>
            <a:endCxn id="426" idx="0"/>
          </p:cNvCxnSpPr>
          <p:nvPr/>
        </p:nvCxnSpPr>
        <p:spPr>
          <a:xfrm flipH="1">
            <a:off x="4670413" y="2139700"/>
            <a:ext cx="7572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5" name="Google Shape;435;p34"/>
          <p:cNvCxnSpPr>
            <a:stCxn id="426" idx="2"/>
            <a:endCxn id="428" idx="0"/>
          </p:cNvCxnSpPr>
          <p:nvPr/>
        </p:nvCxnSpPr>
        <p:spPr>
          <a:xfrm>
            <a:off x="4670288" y="3013650"/>
            <a:ext cx="757200" cy="49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6" name="Google Shape;436;p34"/>
          <p:cNvCxnSpPr>
            <a:stCxn id="426" idx="2"/>
            <a:endCxn id="430" idx="0"/>
          </p:cNvCxnSpPr>
          <p:nvPr/>
        </p:nvCxnSpPr>
        <p:spPr>
          <a:xfrm flipH="1">
            <a:off x="3831788" y="3013650"/>
            <a:ext cx="838500" cy="46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34"/>
          <p:cNvCxnSpPr>
            <a:stCxn id="425" idx="2"/>
            <a:endCxn id="429" idx="0"/>
          </p:cNvCxnSpPr>
          <p:nvPr/>
        </p:nvCxnSpPr>
        <p:spPr>
          <a:xfrm flipH="1">
            <a:off x="3004588" y="2139700"/>
            <a:ext cx="8271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8" name="Google Shape;438;p34"/>
          <p:cNvCxnSpPr>
            <a:stCxn id="429" idx="2"/>
            <a:endCxn id="423" idx="0"/>
          </p:cNvCxnSpPr>
          <p:nvPr/>
        </p:nvCxnSpPr>
        <p:spPr>
          <a:xfrm flipH="1">
            <a:off x="2427863" y="3013650"/>
            <a:ext cx="576600" cy="10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34"/>
          <p:cNvCxnSpPr>
            <a:stCxn id="426" idx="1"/>
            <a:endCxn id="424" idx="1"/>
          </p:cNvCxnSpPr>
          <p:nvPr/>
        </p:nvCxnSpPr>
        <p:spPr>
          <a:xfrm flipH="1" rot="10800000">
            <a:off x="4395638" y="1953300"/>
            <a:ext cx="757200" cy="873900"/>
          </a:xfrm>
          <a:prstGeom prst="curvedConnector3">
            <a:avLst>
              <a:gd fmla="val -3144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0" name="Google Shape;440;p34"/>
          <p:cNvCxnSpPr>
            <a:stCxn id="423" idx="1"/>
            <a:endCxn id="425" idx="1"/>
          </p:cNvCxnSpPr>
          <p:nvPr/>
        </p:nvCxnSpPr>
        <p:spPr>
          <a:xfrm flipH="1" rot="10800000">
            <a:off x="2153363" y="1953200"/>
            <a:ext cx="1403700" cy="2292900"/>
          </a:xfrm>
          <a:prstGeom prst="curvedConnector3">
            <a:avLst>
              <a:gd fmla="val -1696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34"/>
          <p:cNvSpPr/>
          <p:nvPr/>
        </p:nvSpPr>
        <p:spPr>
          <a:xfrm>
            <a:off x="6748888" y="3504700"/>
            <a:ext cx="549300" cy="372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B10</a:t>
            </a:r>
            <a:endParaRPr/>
          </a:p>
        </p:txBody>
      </p:sp>
      <p:sp>
        <p:nvSpPr>
          <p:cNvPr id="442" name="Google Shape;442;p34"/>
          <p:cNvSpPr/>
          <p:nvPr/>
        </p:nvSpPr>
        <p:spPr>
          <a:xfrm>
            <a:off x="6440613" y="4467125"/>
            <a:ext cx="549300" cy="372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B11</a:t>
            </a:r>
            <a:endParaRPr/>
          </a:p>
        </p:txBody>
      </p:sp>
      <p:cxnSp>
        <p:nvCxnSpPr>
          <p:cNvPr id="443" name="Google Shape;443;p34"/>
          <p:cNvCxnSpPr>
            <a:stCxn id="427" idx="2"/>
            <a:endCxn id="441" idx="0"/>
          </p:cNvCxnSpPr>
          <p:nvPr/>
        </p:nvCxnSpPr>
        <p:spPr>
          <a:xfrm>
            <a:off x="6336113" y="3013650"/>
            <a:ext cx="687300" cy="49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p34"/>
          <p:cNvCxnSpPr>
            <a:stCxn id="441" idx="2"/>
            <a:endCxn id="442" idx="0"/>
          </p:cNvCxnSpPr>
          <p:nvPr/>
        </p:nvCxnSpPr>
        <p:spPr>
          <a:xfrm flipH="1">
            <a:off x="6715138" y="3877600"/>
            <a:ext cx="308400" cy="58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5" name="Google Shape;445;p34"/>
          <p:cNvSpPr txBox="1"/>
          <p:nvPr/>
        </p:nvSpPr>
        <p:spPr>
          <a:xfrm>
            <a:off x="4201063" y="14944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6" name="Google Shape;446;p34"/>
          <p:cNvSpPr txBox="1"/>
          <p:nvPr/>
        </p:nvSpPr>
        <p:spPr>
          <a:xfrm>
            <a:off x="5427688" y="13712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7" name="Google Shape;447;p34"/>
          <p:cNvSpPr txBox="1"/>
          <p:nvPr/>
        </p:nvSpPr>
        <p:spPr>
          <a:xfrm>
            <a:off x="5917413" y="21396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8" name="Google Shape;448;p34"/>
          <p:cNvSpPr txBox="1"/>
          <p:nvPr/>
        </p:nvSpPr>
        <p:spPr>
          <a:xfrm>
            <a:off x="6761938" y="30136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49" name="Google Shape;449;p34"/>
          <p:cNvSpPr txBox="1"/>
          <p:nvPr/>
        </p:nvSpPr>
        <p:spPr>
          <a:xfrm>
            <a:off x="6924488" y="4023700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0" name="Google Shape;450;p34"/>
          <p:cNvSpPr txBox="1"/>
          <p:nvPr/>
        </p:nvSpPr>
        <p:spPr>
          <a:xfrm>
            <a:off x="5028013" y="23433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1" name="Google Shape;451;p34"/>
          <p:cNvSpPr txBox="1"/>
          <p:nvPr/>
        </p:nvSpPr>
        <p:spPr>
          <a:xfrm>
            <a:off x="4201063" y="21985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2" name="Google Shape;452;p34"/>
          <p:cNvSpPr txBox="1"/>
          <p:nvPr/>
        </p:nvSpPr>
        <p:spPr>
          <a:xfrm>
            <a:off x="4176438" y="32074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499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3" name="Google Shape;453;p34"/>
          <p:cNvSpPr txBox="1"/>
          <p:nvPr/>
        </p:nvSpPr>
        <p:spPr>
          <a:xfrm>
            <a:off x="5028013" y="30172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4" name="Google Shape;454;p34"/>
          <p:cNvSpPr txBox="1"/>
          <p:nvPr/>
        </p:nvSpPr>
        <p:spPr>
          <a:xfrm>
            <a:off x="3336000" y="24280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5" name="Google Shape;455;p34"/>
          <p:cNvSpPr txBox="1"/>
          <p:nvPr/>
        </p:nvSpPr>
        <p:spPr>
          <a:xfrm>
            <a:off x="2702650" y="34748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6" name="Google Shape;456;p34"/>
          <p:cNvSpPr txBox="1"/>
          <p:nvPr/>
        </p:nvSpPr>
        <p:spPr>
          <a:xfrm>
            <a:off x="2001775" y="28783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57" name="Google Shape;457;p34"/>
          <p:cNvSpPr txBox="1"/>
          <p:nvPr>
            <p:ph type="title"/>
          </p:nvPr>
        </p:nvSpPr>
        <p:spPr>
          <a:xfrm flipH="1">
            <a:off x="426650" y="224125"/>
            <a:ext cx="84552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2323"/>
                </a:solidFill>
              </a:rPr>
              <a:t>Hot</a:t>
            </a:r>
            <a:r>
              <a:rPr lang="en"/>
              <a:t>-</a:t>
            </a:r>
            <a:r>
              <a:rPr lang="en">
                <a:solidFill>
                  <a:srgbClr val="3C78D8"/>
                </a:solidFill>
              </a:rPr>
              <a:t>Cold</a:t>
            </a:r>
            <a:r>
              <a:rPr lang="en"/>
              <a:t>-Splitting</a:t>
            </a:r>
            <a:endParaRPr/>
          </a:p>
        </p:txBody>
      </p:sp>
      <p:sp>
        <p:nvSpPr>
          <p:cNvPr id="458" name="Google Shape;458;p34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35"/>
          <p:cNvSpPr txBox="1"/>
          <p:nvPr>
            <p:ph type="title"/>
          </p:nvPr>
        </p:nvSpPr>
        <p:spPr>
          <a:xfrm flipH="1">
            <a:off x="426650" y="224125"/>
            <a:ext cx="84552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2323"/>
                </a:solidFill>
              </a:rPr>
              <a:t>Hot</a:t>
            </a:r>
            <a:r>
              <a:rPr lang="en"/>
              <a:t>-</a:t>
            </a:r>
            <a:r>
              <a:rPr lang="en">
                <a:solidFill>
                  <a:srgbClr val="3C78D8"/>
                </a:solidFill>
              </a:rPr>
              <a:t>Cold</a:t>
            </a:r>
            <a:r>
              <a:rPr lang="en"/>
              <a:t>-Splitting</a:t>
            </a:r>
            <a:endParaRPr/>
          </a:p>
        </p:txBody>
      </p:sp>
      <p:sp>
        <p:nvSpPr>
          <p:cNvPr id="464" name="Google Shape;464;p35"/>
          <p:cNvSpPr/>
          <p:nvPr/>
        </p:nvSpPr>
        <p:spPr>
          <a:xfrm>
            <a:off x="4544338" y="900275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465" name="Google Shape;465;p35"/>
          <p:cNvSpPr/>
          <p:nvPr/>
        </p:nvSpPr>
        <p:spPr>
          <a:xfrm>
            <a:off x="2153363" y="405965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B9</a:t>
            </a:r>
            <a:endParaRPr/>
          </a:p>
        </p:txBody>
      </p:sp>
      <p:sp>
        <p:nvSpPr>
          <p:cNvPr id="466" name="Google Shape;466;p35"/>
          <p:cNvSpPr/>
          <p:nvPr/>
        </p:nvSpPr>
        <p:spPr>
          <a:xfrm>
            <a:off x="5152963" y="176680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B3</a:t>
            </a:r>
            <a:endParaRPr/>
          </a:p>
        </p:txBody>
      </p:sp>
      <p:sp>
        <p:nvSpPr>
          <p:cNvPr id="467" name="Google Shape;467;p35"/>
          <p:cNvSpPr/>
          <p:nvPr/>
        </p:nvSpPr>
        <p:spPr>
          <a:xfrm>
            <a:off x="3557038" y="176680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468" name="Google Shape;468;p35"/>
          <p:cNvSpPr/>
          <p:nvPr/>
        </p:nvSpPr>
        <p:spPr>
          <a:xfrm>
            <a:off x="4395638" y="264075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B5</a:t>
            </a:r>
            <a:endParaRPr/>
          </a:p>
        </p:txBody>
      </p:sp>
      <p:sp>
        <p:nvSpPr>
          <p:cNvPr id="469" name="Google Shape;469;p35"/>
          <p:cNvSpPr/>
          <p:nvPr/>
        </p:nvSpPr>
        <p:spPr>
          <a:xfrm>
            <a:off x="7567213" y="2725325"/>
            <a:ext cx="549300" cy="372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B6</a:t>
            </a:r>
            <a:endParaRPr/>
          </a:p>
        </p:txBody>
      </p:sp>
      <p:sp>
        <p:nvSpPr>
          <p:cNvPr id="470" name="Google Shape;470;p35"/>
          <p:cNvSpPr/>
          <p:nvPr/>
        </p:nvSpPr>
        <p:spPr>
          <a:xfrm>
            <a:off x="6513413" y="4481325"/>
            <a:ext cx="549300" cy="372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B8</a:t>
            </a:r>
            <a:endParaRPr/>
          </a:p>
        </p:txBody>
      </p:sp>
      <p:sp>
        <p:nvSpPr>
          <p:cNvPr id="471" name="Google Shape;471;p35"/>
          <p:cNvSpPr/>
          <p:nvPr/>
        </p:nvSpPr>
        <p:spPr>
          <a:xfrm>
            <a:off x="2729813" y="2640750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472" name="Google Shape;472;p35"/>
          <p:cNvSpPr/>
          <p:nvPr/>
        </p:nvSpPr>
        <p:spPr>
          <a:xfrm>
            <a:off x="3557038" y="3474875"/>
            <a:ext cx="549300" cy="372900"/>
          </a:xfrm>
          <a:prstGeom prst="rect">
            <a:avLst/>
          </a:prstGeom>
          <a:solidFill>
            <a:srgbClr val="EA232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B7</a:t>
            </a:r>
            <a:endParaRPr/>
          </a:p>
        </p:txBody>
      </p:sp>
      <p:cxnSp>
        <p:nvCxnSpPr>
          <p:cNvPr id="473" name="Google Shape;473;p35"/>
          <p:cNvCxnSpPr>
            <a:stCxn id="464" idx="2"/>
            <a:endCxn id="467" idx="0"/>
          </p:cNvCxnSpPr>
          <p:nvPr/>
        </p:nvCxnSpPr>
        <p:spPr>
          <a:xfrm flipH="1">
            <a:off x="3831688" y="1273175"/>
            <a:ext cx="9873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35"/>
          <p:cNvCxnSpPr>
            <a:stCxn id="464" idx="2"/>
            <a:endCxn id="466" idx="0"/>
          </p:cNvCxnSpPr>
          <p:nvPr/>
        </p:nvCxnSpPr>
        <p:spPr>
          <a:xfrm>
            <a:off x="4818988" y="1273175"/>
            <a:ext cx="6087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35"/>
          <p:cNvCxnSpPr>
            <a:stCxn id="466" idx="2"/>
            <a:endCxn id="468" idx="0"/>
          </p:cNvCxnSpPr>
          <p:nvPr/>
        </p:nvCxnSpPr>
        <p:spPr>
          <a:xfrm flipH="1">
            <a:off x="4670413" y="2139700"/>
            <a:ext cx="7572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p35"/>
          <p:cNvCxnSpPr>
            <a:stCxn id="468" idx="2"/>
            <a:endCxn id="472" idx="0"/>
          </p:cNvCxnSpPr>
          <p:nvPr/>
        </p:nvCxnSpPr>
        <p:spPr>
          <a:xfrm flipH="1">
            <a:off x="3831788" y="3013650"/>
            <a:ext cx="838500" cy="46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p35"/>
          <p:cNvCxnSpPr>
            <a:stCxn id="467" idx="2"/>
            <a:endCxn id="471" idx="0"/>
          </p:cNvCxnSpPr>
          <p:nvPr/>
        </p:nvCxnSpPr>
        <p:spPr>
          <a:xfrm flipH="1">
            <a:off x="3004588" y="2139700"/>
            <a:ext cx="8271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p35"/>
          <p:cNvCxnSpPr>
            <a:stCxn id="471" idx="2"/>
            <a:endCxn id="465" idx="0"/>
          </p:cNvCxnSpPr>
          <p:nvPr/>
        </p:nvCxnSpPr>
        <p:spPr>
          <a:xfrm flipH="1">
            <a:off x="2427863" y="3013650"/>
            <a:ext cx="576600" cy="10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p35"/>
          <p:cNvCxnSpPr>
            <a:stCxn id="468" idx="1"/>
            <a:endCxn id="466" idx="1"/>
          </p:cNvCxnSpPr>
          <p:nvPr/>
        </p:nvCxnSpPr>
        <p:spPr>
          <a:xfrm flipH="1" rot="10800000">
            <a:off x="4395638" y="1953300"/>
            <a:ext cx="757200" cy="873900"/>
          </a:xfrm>
          <a:prstGeom prst="curvedConnector3">
            <a:avLst>
              <a:gd fmla="val -3144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p35"/>
          <p:cNvCxnSpPr>
            <a:stCxn id="465" idx="1"/>
            <a:endCxn id="467" idx="1"/>
          </p:cNvCxnSpPr>
          <p:nvPr/>
        </p:nvCxnSpPr>
        <p:spPr>
          <a:xfrm flipH="1" rot="10800000">
            <a:off x="2153363" y="1953200"/>
            <a:ext cx="1403700" cy="2292900"/>
          </a:xfrm>
          <a:prstGeom prst="curvedConnector3">
            <a:avLst>
              <a:gd fmla="val -1696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1" name="Google Shape;481;p35"/>
          <p:cNvSpPr/>
          <p:nvPr/>
        </p:nvSpPr>
        <p:spPr>
          <a:xfrm>
            <a:off x="8254638" y="3589275"/>
            <a:ext cx="549300" cy="372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B10</a:t>
            </a:r>
            <a:endParaRPr/>
          </a:p>
        </p:txBody>
      </p:sp>
      <p:sp>
        <p:nvSpPr>
          <p:cNvPr id="482" name="Google Shape;482;p35"/>
          <p:cNvSpPr/>
          <p:nvPr/>
        </p:nvSpPr>
        <p:spPr>
          <a:xfrm>
            <a:off x="7946363" y="4517125"/>
            <a:ext cx="549300" cy="3729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B11</a:t>
            </a:r>
            <a:endParaRPr/>
          </a:p>
        </p:txBody>
      </p:sp>
      <p:cxnSp>
        <p:nvCxnSpPr>
          <p:cNvPr id="483" name="Google Shape;483;p35"/>
          <p:cNvCxnSpPr>
            <a:stCxn id="469" idx="2"/>
            <a:endCxn id="481" idx="0"/>
          </p:cNvCxnSpPr>
          <p:nvPr/>
        </p:nvCxnSpPr>
        <p:spPr>
          <a:xfrm>
            <a:off x="7841863" y="3098225"/>
            <a:ext cx="687300" cy="49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4" name="Google Shape;484;p35"/>
          <p:cNvCxnSpPr>
            <a:stCxn id="481" idx="2"/>
            <a:endCxn id="482" idx="0"/>
          </p:cNvCxnSpPr>
          <p:nvPr/>
        </p:nvCxnSpPr>
        <p:spPr>
          <a:xfrm flipH="1">
            <a:off x="8220888" y="3962175"/>
            <a:ext cx="308400" cy="55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5" name="Google Shape;485;p35"/>
          <p:cNvSpPr txBox="1"/>
          <p:nvPr/>
        </p:nvSpPr>
        <p:spPr>
          <a:xfrm>
            <a:off x="4201063" y="14944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6" name="Google Shape;486;p35"/>
          <p:cNvSpPr txBox="1"/>
          <p:nvPr/>
        </p:nvSpPr>
        <p:spPr>
          <a:xfrm>
            <a:off x="5427688" y="13712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7" name="Google Shape;487;p35"/>
          <p:cNvSpPr txBox="1"/>
          <p:nvPr/>
        </p:nvSpPr>
        <p:spPr>
          <a:xfrm>
            <a:off x="8267688" y="30982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8" name="Google Shape;488;p35"/>
          <p:cNvSpPr txBox="1"/>
          <p:nvPr/>
        </p:nvSpPr>
        <p:spPr>
          <a:xfrm>
            <a:off x="8430238" y="4108275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89" name="Google Shape;489;p35"/>
          <p:cNvSpPr txBox="1"/>
          <p:nvPr/>
        </p:nvSpPr>
        <p:spPr>
          <a:xfrm>
            <a:off x="5028013" y="23433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0" name="Google Shape;490;p35"/>
          <p:cNvSpPr txBox="1"/>
          <p:nvPr/>
        </p:nvSpPr>
        <p:spPr>
          <a:xfrm>
            <a:off x="4201063" y="21985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1" name="Google Shape;491;p35"/>
          <p:cNvSpPr txBox="1"/>
          <p:nvPr/>
        </p:nvSpPr>
        <p:spPr>
          <a:xfrm>
            <a:off x="4176438" y="32074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499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2" name="Google Shape;492;p35"/>
          <p:cNvSpPr txBox="1"/>
          <p:nvPr/>
        </p:nvSpPr>
        <p:spPr>
          <a:xfrm>
            <a:off x="3336000" y="24280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3" name="Google Shape;493;p35"/>
          <p:cNvSpPr txBox="1"/>
          <p:nvPr/>
        </p:nvSpPr>
        <p:spPr>
          <a:xfrm>
            <a:off x="2702650" y="34748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4" name="Google Shape;494;p35"/>
          <p:cNvSpPr txBox="1"/>
          <p:nvPr/>
        </p:nvSpPr>
        <p:spPr>
          <a:xfrm>
            <a:off x="2001775" y="28783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495" name="Google Shape;495;p35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2323"/>
                </a:solidFill>
              </a:rPr>
              <a:t>Hot</a:t>
            </a:r>
            <a:r>
              <a:rPr lang="en"/>
              <a:t>-</a:t>
            </a:r>
            <a:r>
              <a:rPr lang="en">
                <a:solidFill>
                  <a:srgbClr val="3C78D8"/>
                </a:solidFill>
              </a:rPr>
              <a:t>Cold</a:t>
            </a:r>
            <a:r>
              <a:rPr lang="en"/>
              <a:t>-Splitting in LLVM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H-C splitting passes in both the IR and CodeGen pipelines</a:t>
            </a:r>
            <a:endParaRPr sz="2100"/>
          </a:p>
        </p:txBody>
      </p:sp>
      <p:sp>
        <p:nvSpPr>
          <p:cNvPr id="502" name="Google Shape;502;p36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37"/>
          <p:cNvPicPr preferRelativeResize="0"/>
          <p:nvPr/>
        </p:nvPicPr>
        <p:blipFill rotWithShape="1">
          <a:blip r:embed="rId3">
            <a:alphaModFix/>
          </a:blip>
          <a:srcRect b="57050" l="24320" r="24682" t="0"/>
          <a:stretch/>
        </p:blipFill>
        <p:spPr>
          <a:xfrm>
            <a:off x="4186075" y="857563"/>
            <a:ext cx="4774300" cy="28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7"/>
          <p:cNvSpPr txBox="1"/>
          <p:nvPr>
            <p:ph type="title"/>
          </p:nvPr>
        </p:nvSpPr>
        <p:spPr>
          <a:xfrm>
            <a:off x="311700" y="32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Layout Specific Passes/Transformations</a:t>
            </a:r>
            <a:endParaRPr/>
          </a:p>
        </p:txBody>
      </p:sp>
      <p:sp>
        <p:nvSpPr>
          <p:cNvPr id="509" name="Google Shape;509;p37"/>
          <p:cNvSpPr txBox="1"/>
          <p:nvPr>
            <p:ph idx="1" type="body"/>
          </p:nvPr>
        </p:nvSpPr>
        <p:spPr>
          <a:xfrm>
            <a:off x="311700" y="1137700"/>
            <a:ext cx="44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Hot-Cold splitting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A2323"/>
              </a:buClr>
              <a:buSzPts val="1800"/>
              <a:buChar char="●"/>
            </a:pPr>
            <a:r>
              <a:rPr lang="en">
                <a:solidFill>
                  <a:srgbClr val="EA2323"/>
                </a:solidFill>
              </a:rPr>
              <a:t>Basic Block Reordering</a:t>
            </a:r>
            <a:endParaRPr>
              <a:solidFill>
                <a:srgbClr val="EA232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Function Reordering</a:t>
            </a:r>
            <a:endParaRPr/>
          </a:p>
        </p:txBody>
      </p:sp>
      <p:sp>
        <p:nvSpPr>
          <p:cNvPr id="510" name="Google Shape;510;p37"/>
          <p:cNvSpPr/>
          <p:nvPr/>
        </p:nvSpPr>
        <p:spPr>
          <a:xfrm>
            <a:off x="5092050" y="1426300"/>
            <a:ext cx="1382400" cy="5226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511" name="Google Shape;511;p37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Block Reordering</a:t>
            </a:r>
            <a:endParaRPr/>
          </a:p>
        </p:txBody>
      </p:sp>
      <p:sp>
        <p:nvSpPr>
          <p:cNvPr id="517" name="Google Shape;517;p38"/>
          <p:cNvSpPr txBox="1"/>
          <p:nvPr>
            <p:ph idx="1" type="body"/>
          </p:nvPr>
        </p:nvSpPr>
        <p:spPr>
          <a:xfrm>
            <a:off x="311700" y="1152475"/>
            <a:ext cx="85206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the cold blocks are split from the hot blocks, the hot blocks can be reordered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Greedily build chains of blocks that should be placed sequentially</a:t>
            </a:r>
            <a:endParaRPr/>
          </a:p>
        </p:txBody>
      </p:sp>
      <p:sp>
        <p:nvSpPr>
          <p:cNvPr id="518" name="Google Shape;518;p38"/>
          <p:cNvSpPr/>
          <p:nvPr/>
        </p:nvSpPr>
        <p:spPr>
          <a:xfrm>
            <a:off x="620425" y="2998175"/>
            <a:ext cx="7740300" cy="1017300"/>
          </a:xfrm>
          <a:prstGeom prst="bevel">
            <a:avLst>
              <a:gd fmla="val 12500" name="adj"/>
            </a:avLst>
          </a:prstGeom>
          <a:solidFill>
            <a:srgbClr val="4C113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The most frequently executed path should consist maximally of fallthrough edges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9" name="Google Shape;519;p38"/>
          <p:cNvSpPr txBox="1"/>
          <p:nvPr/>
        </p:nvSpPr>
        <p:spPr>
          <a:xfrm>
            <a:off x="620425" y="2571750"/>
            <a:ext cx="2959200" cy="3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</a:rPr>
              <a:t>Heuristic: 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20" name="Google Shape;520;p38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9"/>
          <p:cNvSpPr txBox="1"/>
          <p:nvPr>
            <p:ph type="title"/>
          </p:nvPr>
        </p:nvSpPr>
        <p:spPr>
          <a:xfrm flipH="1">
            <a:off x="426650" y="224125"/>
            <a:ext cx="84552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</a:rPr>
              <a:t>Basic Block Reordering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526" name="Google Shape;526;p39"/>
          <p:cNvSpPr/>
          <p:nvPr/>
        </p:nvSpPr>
        <p:spPr>
          <a:xfrm>
            <a:off x="4544338" y="900275"/>
            <a:ext cx="549300" cy="3729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527" name="Google Shape;527;p39"/>
          <p:cNvSpPr/>
          <p:nvPr/>
        </p:nvSpPr>
        <p:spPr>
          <a:xfrm>
            <a:off x="2153363" y="4059650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B9</a:t>
            </a:r>
            <a:endParaRPr/>
          </a:p>
        </p:txBody>
      </p:sp>
      <p:sp>
        <p:nvSpPr>
          <p:cNvPr id="528" name="Google Shape;528;p39"/>
          <p:cNvSpPr/>
          <p:nvPr/>
        </p:nvSpPr>
        <p:spPr>
          <a:xfrm>
            <a:off x="5152963" y="1766800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B3</a:t>
            </a:r>
            <a:endParaRPr/>
          </a:p>
        </p:txBody>
      </p:sp>
      <p:sp>
        <p:nvSpPr>
          <p:cNvPr id="529" name="Google Shape;529;p39"/>
          <p:cNvSpPr/>
          <p:nvPr/>
        </p:nvSpPr>
        <p:spPr>
          <a:xfrm>
            <a:off x="3557038" y="1766800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530" name="Google Shape;530;p39"/>
          <p:cNvSpPr/>
          <p:nvPr/>
        </p:nvSpPr>
        <p:spPr>
          <a:xfrm>
            <a:off x="4395638" y="2640750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B5</a:t>
            </a:r>
            <a:endParaRPr/>
          </a:p>
        </p:txBody>
      </p:sp>
      <p:sp>
        <p:nvSpPr>
          <p:cNvPr id="531" name="Google Shape;531;p39"/>
          <p:cNvSpPr/>
          <p:nvPr/>
        </p:nvSpPr>
        <p:spPr>
          <a:xfrm>
            <a:off x="2729813" y="2640750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532" name="Google Shape;532;p39"/>
          <p:cNvSpPr/>
          <p:nvPr/>
        </p:nvSpPr>
        <p:spPr>
          <a:xfrm>
            <a:off x="3557038" y="347487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B7</a:t>
            </a:r>
            <a:endParaRPr/>
          </a:p>
        </p:txBody>
      </p:sp>
      <p:cxnSp>
        <p:nvCxnSpPr>
          <p:cNvPr id="533" name="Google Shape;533;p39"/>
          <p:cNvCxnSpPr>
            <a:stCxn id="526" idx="2"/>
            <a:endCxn id="529" idx="0"/>
          </p:cNvCxnSpPr>
          <p:nvPr/>
        </p:nvCxnSpPr>
        <p:spPr>
          <a:xfrm flipH="1">
            <a:off x="3831688" y="1273175"/>
            <a:ext cx="9873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4" name="Google Shape;534;p39"/>
          <p:cNvCxnSpPr>
            <a:stCxn id="526" idx="2"/>
            <a:endCxn id="528" idx="0"/>
          </p:cNvCxnSpPr>
          <p:nvPr/>
        </p:nvCxnSpPr>
        <p:spPr>
          <a:xfrm>
            <a:off x="4818988" y="1273175"/>
            <a:ext cx="6087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5" name="Google Shape;535;p39"/>
          <p:cNvCxnSpPr>
            <a:stCxn id="528" idx="2"/>
            <a:endCxn id="530" idx="0"/>
          </p:cNvCxnSpPr>
          <p:nvPr/>
        </p:nvCxnSpPr>
        <p:spPr>
          <a:xfrm flipH="1">
            <a:off x="4670413" y="2139700"/>
            <a:ext cx="7572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6" name="Google Shape;536;p39"/>
          <p:cNvCxnSpPr>
            <a:stCxn id="530" idx="2"/>
            <a:endCxn id="532" idx="0"/>
          </p:cNvCxnSpPr>
          <p:nvPr/>
        </p:nvCxnSpPr>
        <p:spPr>
          <a:xfrm flipH="1">
            <a:off x="3831788" y="3013650"/>
            <a:ext cx="838500" cy="46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7" name="Google Shape;537;p39"/>
          <p:cNvCxnSpPr>
            <a:stCxn id="529" idx="2"/>
            <a:endCxn id="531" idx="0"/>
          </p:cNvCxnSpPr>
          <p:nvPr/>
        </p:nvCxnSpPr>
        <p:spPr>
          <a:xfrm flipH="1">
            <a:off x="3004588" y="2139700"/>
            <a:ext cx="8271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8" name="Google Shape;538;p39"/>
          <p:cNvCxnSpPr>
            <a:stCxn id="531" idx="2"/>
            <a:endCxn id="527" idx="0"/>
          </p:cNvCxnSpPr>
          <p:nvPr/>
        </p:nvCxnSpPr>
        <p:spPr>
          <a:xfrm flipH="1">
            <a:off x="2427863" y="3013650"/>
            <a:ext cx="576600" cy="10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9" name="Google Shape;539;p39"/>
          <p:cNvCxnSpPr>
            <a:stCxn id="530" idx="1"/>
            <a:endCxn id="528" idx="1"/>
          </p:cNvCxnSpPr>
          <p:nvPr/>
        </p:nvCxnSpPr>
        <p:spPr>
          <a:xfrm flipH="1" rot="10800000">
            <a:off x="4395638" y="1953300"/>
            <a:ext cx="757200" cy="873900"/>
          </a:xfrm>
          <a:prstGeom prst="curvedConnector3">
            <a:avLst>
              <a:gd fmla="val -3144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0" name="Google Shape;540;p39"/>
          <p:cNvCxnSpPr>
            <a:stCxn id="527" idx="1"/>
            <a:endCxn id="529" idx="1"/>
          </p:cNvCxnSpPr>
          <p:nvPr/>
        </p:nvCxnSpPr>
        <p:spPr>
          <a:xfrm flipH="1" rot="10800000">
            <a:off x="2153363" y="1953200"/>
            <a:ext cx="1403700" cy="2292900"/>
          </a:xfrm>
          <a:prstGeom prst="curvedConnector3">
            <a:avLst>
              <a:gd fmla="val -1696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1" name="Google Shape;541;p39"/>
          <p:cNvSpPr txBox="1"/>
          <p:nvPr/>
        </p:nvSpPr>
        <p:spPr>
          <a:xfrm>
            <a:off x="4201063" y="14944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2" name="Google Shape;542;p39"/>
          <p:cNvSpPr txBox="1"/>
          <p:nvPr/>
        </p:nvSpPr>
        <p:spPr>
          <a:xfrm>
            <a:off x="5427688" y="13712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3" name="Google Shape;543;p39"/>
          <p:cNvSpPr txBox="1"/>
          <p:nvPr/>
        </p:nvSpPr>
        <p:spPr>
          <a:xfrm>
            <a:off x="5028013" y="23433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4" name="Google Shape;544;p39"/>
          <p:cNvSpPr txBox="1"/>
          <p:nvPr/>
        </p:nvSpPr>
        <p:spPr>
          <a:xfrm>
            <a:off x="4201063" y="21985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5" name="Google Shape;545;p39"/>
          <p:cNvSpPr txBox="1"/>
          <p:nvPr/>
        </p:nvSpPr>
        <p:spPr>
          <a:xfrm>
            <a:off x="4176438" y="32074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499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6" name="Google Shape;546;p39"/>
          <p:cNvSpPr txBox="1"/>
          <p:nvPr/>
        </p:nvSpPr>
        <p:spPr>
          <a:xfrm>
            <a:off x="3336000" y="24280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7" name="Google Shape;547;p39"/>
          <p:cNvSpPr txBox="1"/>
          <p:nvPr/>
        </p:nvSpPr>
        <p:spPr>
          <a:xfrm>
            <a:off x="2702650" y="34748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8" name="Google Shape;548;p39"/>
          <p:cNvSpPr txBox="1"/>
          <p:nvPr/>
        </p:nvSpPr>
        <p:spPr>
          <a:xfrm>
            <a:off x="2001775" y="28783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49" name="Google Shape;549;p39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40"/>
          <p:cNvSpPr txBox="1"/>
          <p:nvPr>
            <p:ph type="title"/>
          </p:nvPr>
        </p:nvSpPr>
        <p:spPr>
          <a:xfrm flipH="1">
            <a:off x="426650" y="224125"/>
            <a:ext cx="8455200" cy="4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EEEEE"/>
                </a:solidFill>
              </a:rPr>
              <a:t>Basic Block Reordering</a:t>
            </a:r>
            <a:endParaRPr>
              <a:solidFill>
                <a:srgbClr val="EEEEEE"/>
              </a:solidFill>
            </a:endParaRPr>
          </a:p>
        </p:txBody>
      </p:sp>
      <p:sp>
        <p:nvSpPr>
          <p:cNvPr id="555" name="Google Shape;555;p40"/>
          <p:cNvSpPr/>
          <p:nvPr/>
        </p:nvSpPr>
        <p:spPr>
          <a:xfrm>
            <a:off x="4544338" y="900275"/>
            <a:ext cx="549300" cy="372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556" name="Google Shape;556;p40"/>
          <p:cNvSpPr/>
          <p:nvPr/>
        </p:nvSpPr>
        <p:spPr>
          <a:xfrm>
            <a:off x="2153363" y="4059650"/>
            <a:ext cx="549300" cy="372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B9</a:t>
            </a:r>
            <a:endParaRPr/>
          </a:p>
        </p:txBody>
      </p:sp>
      <p:sp>
        <p:nvSpPr>
          <p:cNvPr id="557" name="Google Shape;557;p40"/>
          <p:cNvSpPr/>
          <p:nvPr/>
        </p:nvSpPr>
        <p:spPr>
          <a:xfrm>
            <a:off x="5152963" y="1766800"/>
            <a:ext cx="549300" cy="372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B3</a:t>
            </a:r>
            <a:endParaRPr/>
          </a:p>
        </p:txBody>
      </p:sp>
      <p:sp>
        <p:nvSpPr>
          <p:cNvPr id="558" name="Google Shape;558;p40"/>
          <p:cNvSpPr/>
          <p:nvPr/>
        </p:nvSpPr>
        <p:spPr>
          <a:xfrm>
            <a:off x="3557038" y="1766800"/>
            <a:ext cx="549300" cy="372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559" name="Google Shape;559;p40"/>
          <p:cNvSpPr/>
          <p:nvPr/>
        </p:nvSpPr>
        <p:spPr>
          <a:xfrm>
            <a:off x="4395638" y="2640750"/>
            <a:ext cx="549300" cy="372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B5</a:t>
            </a:r>
            <a:endParaRPr/>
          </a:p>
        </p:txBody>
      </p:sp>
      <p:sp>
        <p:nvSpPr>
          <p:cNvPr id="560" name="Google Shape;560;p40"/>
          <p:cNvSpPr/>
          <p:nvPr/>
        </p:nvSpPr>
        <p:spPr>
          <a:xfrm>
            <a:off x="2729813" y="2640750"/>
            <a:ext cx="549300" cy="3729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561" name="Google Shape;561;p40"/>
          <p:cNvSpPr/>
          <p:nvPr/>
        </p:nvSpPr>
        <p:spPr>
          <a:xfrm>
            <a:off x="3557038" y="3474875"/>
            <a:ext cx="549300" cy="372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B7</a:t>
            </a:r>
            <a:endParaRPr/>
          </a:p>
        </p:txBody>
      </p:sp>
      <p:cxnSp>
        <p:nvCxnSpPr>
          <p:cNvPr id="562" name="Google Shape;562;p40"/>
          <p:cNvCxnSpPr>
            <a:stCxn id="555" idx="2"/>
            <a:endCxn id="558" idx="0"/>
          </p:cNvCxnSpPr>
          <p:nvPr/>
        </p:nvCxnSpPr>
        <p:spPr>
          <a:xfrm flipH="1">
            <a:off x="3831688" y="1273175"/>
            <a:ext cx="9873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3" name="Google Shape;563;p40"/>
          <p:cNvCxnSpPr>
            <a:stCxn id="555" idx="2"/>
            <a:endCxn id="557" idx="0"/>
          </p:cNvCxnSpPr>
          <p:nvPr/>
        </p:nvCxnSpPr>
        <p:spPr>
          <a:xfrm>
            <a:off x="4818988" y="1273175"/>
            <a:ext cx="608700" cy="49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4" name="Google Shape;564;p40"/>
          <p:cNvCxnSpPr>
            <a:stCxn id="557" idx="2"/>
            <a:endCxn id="559" idx="0"/>
          </p:cNvCxnSpPr>
          <p:nvPr/>
        </p:nvCxnSpPr>
        <p:spPr>
          <a:xfrm flipH="1">
            <a:off x="4670413" y="2139700"/>
            <a:ext cx="7572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5" name="Google Shape;565;p40"/>
          <p:cNvCxnSpPr>
            <a:stCxn id="559" idx="2"/>
            <a:endCxn id="561" idx="0"/>
          </p:cNvCxnSpPr>
          <p:nvPr/>
        </p:nvCxnSpPr>
        <p:spPr>
          <a:xfrm flipH="1">
            <a:off x="3831788" y="3013650"/>
            <a:ext cx="838500" cy="461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6" name="Google Shape;566;p40"/>
          <p:cNvCxnSpPr>
            <a:stCxn id="558" idx="2"/>
            <a:endCxn id="560" idx="0"/>
          </p:cNvCxnSpPr>
          <p:nvPr/>
        </p:nvCxnSpPr>
        <p:spPr>
          <a:xfrm flipH="1">
            <a:off x="3004588" y="2139700"/>
            <a:ext cx="827100" cy="501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7" name="Google Shape;567;p40"/>
          <p:cNvCxnSpPr>
            <a:stCxn id="560" idx="2"/>
            <a:endCxn id="556" idx="0"/>
          </p:cNvCxnSpPr>
          <p:nvPr/>
        </p:nvCxnSpPr>
        <p:spPr>
          <a:xfrm flipH="1">
            <a:off x="2427863" y="3013650"/>
            <a:ext cx="576600" cy="104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40"/>
          <p:cNvCxnSpPr>
            <a:stCxn id="559" idx="1"/>
            <a:endCxn id="557" idx="1"/>
          </p:cNvCxnSpPr>
          <p:nvPr/>
        </p:nvCxnSpPr>
        <p:spPr>
          <a:xfrm flipH="1" rot="10800000">
            <a:off x="4395638" y="1953300"/>
            <a:ext cx="757200" cy="873900"/>
          </a:xfrm>
          <a:prstGeom prst="curvedConnector3">
            <a:avLst>
              <a:gd fmla="val -31448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9" name="Google Shape;569;p40"/>
          <p:cNvCxnSpPr>
            <a:stCxn id="556" idx="1"/>
            <a:endCxn id="558" idx="1"/>
          </p:cNvCxnSpPr>
          <p:nvPr/>
        </p:nvCxnSpPr>
        <p:spPr>
          <a:xfrm flipH="1" rot="10800000">
            <a:off x="2153363" y="1953200"/>
            <a:ext cx="1403700" cy="2292900"/>
          </a:xfrm>
          <a:prstGeom prst="curvedConnector3">
            <a:avLst>
              <a:gd fmla="val -16964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0" name="Google Shape;570;p40"/>
          <p:cNvSpPr txBox="1"/>
          <p:nvPr/>
        </p:nvSpPr>
        <p:spPr>
          <a:xfrm>
            <a:off x="4201063" y="14944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1" name="Google Shape;571;p40"/>
          <p:cNvSpPr txBox="1"/>
          <p:nvPr/>
        </p:nvSpPr>
        <p:spPr>
          <a:xfrm>
            <a:off x="5427688" y="13712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2" name="Google Shape;572;p40"/>
          <p:cNvSpPr txBox="1"/>
          <p:nvPr/>
        </p:nvSpPr>
        <p:spPr>
          <a:xfrm>
            <a:off x="5028013" y="234338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3" name="Google Shape;573;p40"/>
          <p:cNvSpPr txBox="1"/>
          <p:nvPr/>
        </p:nvSpPr>
        <p:spPr>
          <a:xfrm>
            <a:off x="4201063" y="21985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5000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4" name="Google Shape;574;p40"/>
          <p:cNvSpPr txBox="1"/>
          <p:nvPr/>
        </p:nvSpPr>
        <p:spPr>
          <a:xfrm>
            <a:off x="4176438" y="32074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499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5" name="Google Shape;575;p40"/>
          <p:cNvSpPr txBox="1"/>
          <p:nvPr/>
        </p:nvSpPr>
        <p:spPr>
          <a:xfrm>
            <a:off x="3336000" y="242801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6" name="Google Shape;576;p40"/>
          <p:cNvSpPr txBox="1"/>
          <p:nvPr/>
        </p:nvSpPr>
        <p:spPr>
          <a:xfrm>
            <a:off x="2702650" y="3474863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2000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7" name="Google Shape;577;p40"/>
          <p:cNvSpPr txBox="1"/>
          <p:nvPr/>
        </p:nvSpPr>
        <p:spPr>
          <a:xfrm>
            <a:off x="2001775" y="2878338"/>
            <a:ext cx="5232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1000</a:t>
            </a:r>
            <a:endParaRPr sz="9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578" name="Google Shape;578;p40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41" title="PHAlgo2Chains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41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pic>
        <p:nvPicPr>
          <p:cNvPr id="68" name="Google Shape;68;p15" title="nelson-cropp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875" y="61313"/>
            <a:ext cx="1453325" cy="17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/>
          <p:nvPr/>
        </p:nvSpPr>
        <p:spPr>
          <a:xfrm>
            <a:off x="69525" y="1261250"/>
            <a:ext cx="8925600" cy="2732700"/>
          </a:xfrm>
          <a:prstGeom prst="wedgeEllipseCallout">
            <a:avLst>
              <a:gd fmla="val 39696" name="adj1"/>
              <a:gd fmla="val -58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152475"/>
            <a:ext cx="8520600" cy="3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rgbClr val="0E0E0E"/>
                </a:solidFill>
              </a:rPr>
              <a:t>Nelson’s words: “Gain a holistic understanding of all of the passes in LLVM that change code layout. Is there a better solution?”</a:t>
            </a:r>
            <a:endParaRPr>
              <a:solidFill>
                <a:srgbClr val="0E0E0E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-96325" y="4633300"/>
            <a:ext cx="9249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https://www.ualberta.ca/en/computing-science/news-and-events/news/2021/march/nelson-amaral-awarded-with-2020-remote-teaching-award.html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7114300" y="-27525"/>
            <a:ext cx="6951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[1]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0E0E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r>
              <a:rPr lang="en"/>
              <a:t> to Basic Block Reordering</a:t>
            </a:r>
            <a:endParaRPr/>
          </a:p>
        </p:txBody>
      </p:sp>
      <p:sp>
        <p:nvSpPr>
          <p:cNvPr id="590" name="Google Shape;590;p42"/>
          <p:cNvSpPr txBox="1"/>
          <p:nvPr>
            <p:ph idx="1" type="body"/>
          </p:nvPr>
        </p:nvSpPr>
        <p:spPr>
          <a:xfrm>
            <a:off x="311700" y="1152475"/>
            <a:ext cx="8520600" cy="9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Codestitcher - 2019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</a:t>
            </a:r>
            <a:r>
              <a:rPr lang="en"/>
              <a:t>llows functions to be split into an arbitrary number of basic-block chains, which can then be freely interleaved across the whole program</a:t>
            </a:r>
            <a:endParaRPr>
              <a:solidFill>
                <a:srgbClr val="9E9E9E"/>
              </a:solidFill>
            </a:endParaRPr>
          </a:p>
        </p:txBody>
      </p:sp>
      <p:pic>
        <p:nvPicPr>
          <p:cNvPr id="591" name="Google Shape;59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475" y="2368975"/>
            <a:ext cx="4149500" cy="20496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42"/>
          <p:cNvSpPr txBox="1"/>
          <p:nvPr/>
        </p:nvSpPr>
        <p:spPr>
          <a:xfrm>
            <a:off x="5552225" y="2060550"/>
            <a:ext cx="2559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Original PH: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593" name="Google Shape;593;p42"/>
          <p:cNvSpPr txBox="1"/>
          <p:nvPr/>
        </p:nvSpPr>
        <p:spPr>
          <a:xfrm>
            <a:off x="5552225" y="3239575"/>
            <a:ext cx="25590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Improved Ordering: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594" name="Google Shape;59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8250" y="3761975"/>
            <a:ext cx="3023400" cy="49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68250" y="2582988"/>
            <a:ext cx="2526949" cy="4425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42"/>
          <p:cNvSpPr txBox="1"/>
          <p:nvPr/>
        </p:nvSpPr>
        <p:spPr>
          <a:xfrm>
            <a:off x="377475" y="4544500"/>
            <a:ext cx="83088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2"/>
                </a:solidFill>
              </a:rPr>
              <a:t>R. Lavaee, J. Criswell, and C. Ding, “Codestitcher: Inter-Procedural Basic Block Layout Optimization,” arXiv preprint arXiv:1810.00905, 2018. [Online]. Available: http://arxiv.org/abs/1810.00905</a:t>
            </a:r>
            <a:endParaRPr sz="1000">
              <a:solidFill>
                <a:schemeClr val="lt2"/>
              </a:solidFill>
            </a:endParaRPr>
          </a:p>
        </p:txBody>
      </p:sp>
      <p:sp>
        <p:nvSpPr>
          <p:cNvPr id="597" name="Google Shape;597;p42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0E0E"/>
        </a:solid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Basic Block Reordering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Improved Basic Block Reordering - 2020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Prior methods assume that maximizing fall-throughs always correlates with optimal cache and front-end performance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Used ML to discover a better cost function: </a:t>
            </a:r>
            <a:r>
              <a:rPr lang="en" sz="1800">
                <a:solidFill>
                  <a:srgbClr val="EA2323"/>
                </a:solidFill>
              </a:rPr>
              <a:t>Ext-TSP</a:t>
            </a:r>
            <a:endParaRPr sz="1800">
              <a:solidFill>
                <a:srgbClr val="EA2323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>
              <a:solidFill>
                <a:srgbClr val="9E9E9E"/>
              </a:solidFill>
            </a:endParaRPr>
          </a:p>
        </p:txBody>
      </p:sp>
      <p:sp>
        <p:nvSpPr>
          <p:cNvPr id="604" name="Google Shape;604;p43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Ext-TSP</a:t>
            </a:r>
            <a:endParaRPr/>
          </a:p>
        </p:txBody>
      </p:sp>
      <p:sp>
        <p:nvSpPr>
          <p:cNvPr id="610" name="Google Shape;610;p44"/>
          <p:cNvSpPr txBox="1"/>
          <p:nvPr>
            <p:ph idx="1" type="body"/>
          </p:nvPr>
        </p:nvSpPr>
        <p:spPr>
          <a:xfrm>
            <a:off x="311700" y="1152475"/>
            <a:ext cx="8520600" cy="26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Machine Learned block positioning cost function includes these components: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Fall-through edges (which are still the most valuable feature)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Jump length (shorter jumps are better, because short jump targets may lie within the same cache line)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Jump direction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Branch type (conditional or unconditional)</a:t>
            </a:r>
            <a:endParaRPr sz="1700"/>
          </a:p>
        </p:txBody>
      </p:sp>
      <p:sp>
        <p:nvSpPr>
          <p:cNvPr id="611" name="Google Shape;611;p44"/>
          <p:cNvSpPr txBox="1"/>
          <p:nvPr/>
        </p:nvSpPr>
        <p:spPr>
          <a:xfrm>
            <a:off x="210625" y="4718525"/>
            <a:ext cx="7482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A. Newell and S. Pupyrev, “Improved Basic Block Reordering,” CoRR, 2018, [Online]. Available: http://arxiv.org/abs/1809.04676</a:t>
            </a:r>
            <a:endParaRPr sz="800">
              <a:solidFill>
                <a:schemeClr val="lt2"/>
              </a:solidFill>
            </a:endParaRPr>
          </a:p>
        </p:txBody>
      </p:sp>
      <p:sp>
        <p:nvSpPr>
          <p:cNvPr id="612" name="Google Shape;612;p44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3" name="Google Shape;613;p44" title="download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150" y="3655775"/>
            <a:ext cx="7259300" cy="9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44"/>
          <p:cNvSpPr/>
          <p:nvPr/>
        </p:nvSpPr>
        <p:spPr>
          <a:xfrm>
            <a:off x="4346675" y="3516550"/>
            <a:ext cx="1431600" cy="1032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4"/>
          <p:cNvSpPr/>
          <p:nvPr/>
        </p:nvSpPr>
        <p:spPr>
          <a:xfrm>
            <a:off x="5841975" y="3516550"/>
            <a:ext cx="2196600" cy="10326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E0E0E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Basic Block Reordering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5"/>
          <p:cNvSpPr txBox="1"/>
          <p:nvPr>
            <p:ph idx="1" type="body"/>
          </p:nvPr>
        </p:nvSpPr>
        <p:spPr>
          <a:xfrm>
            <a:off x="311700" y="1152475"/>
            <a:ext cx="4673700" cy="34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●"/>
            </a:pPr>
            <a:r>
              <a:rPr lang="en" sz="2200">
                <a:solidFill>
                  <a:schemeClr val="dk1"/>
                </a:solidFill>
              </a:rPr>
              <a:t>Propeller - 2023</a:t>
            </a:r>
            <a:endParaRPr sz="22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○"/>
            </a:pPr>
            <a:r>
              <a:rPr lang="en" sz="1800">
                <a:solidFill>
                  <a:srgbClr val="9E9E9E"/>
                </a:solidFill>
              </a:rPr>
              <a:t>Link-time positioning optimization</a:t>
            </a:r>
            <a:endParaRPr sz="1800">
              <a:solidFill>
                <a:srgbClr val="9E9E9E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○"/>
            </a:pPr>
            <a:r>
              <a:rPr lang="en" sz="1800">
                <a:solidFill>
                  <a:srgbClr val="9E9E9E"/>
                </a:solidFill>
              </a:rPr>
              <a:t>Introduced </a:t>
            </a:r>
            <a:r>
              <a:rPr lang="en" sz="1800">
                <a:solidFill>
                  <a:schemeClr val="dk1"/>
                </a:solidFill>
              </a:rPr>
              <a:t>basic block sections</a:t>
            </a:r>
            <a:endParaRPr sz="1800">
              <a:solidFill>
                <a:schemeClr val="dk1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■"/>
            </a:pPr>
            <a:r>
              <a:rPr lang="en" sz="1800">
                <a:solidFill>
                  <a:srgbClr val="9E9E9E"/>
                </a:solidFill>
              </a:rPr>
              <a:t>Linker can reorder/sort basic block sections similar to function sections</a:t>
            </a:r>
            <a:endParaRPr sz="1800">
              <a:solidFill>
                <a:srgbClr val="9E9E9E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○"/>
            </a:pPr>
            <a:r>
              <a:rPr lang="en" sz="1800">
                <a:solidFill>
                  <a:srgbClr val="9E9E9E"/>
                </a:solidFill>
              </a:rPr>
              <a:t>Uses Ext-TSP to optimize ordering of blocks</a:t>
            </a:r>
            <a:endParaRPr sz="1800"/>
          </a:p>
        </p:txBody>
      </p:sp>
      <p:pic>
        <p:nvPicPr>
          <p:cNvPr id="622" name="Google Shape;62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7000" y="1152475"/>
            <a:ext cx="3629051" cy="3423525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45"/>
          <p:cNvSpPr txBox="1"/>
          <p:nvPr/>
        </p:nvSpPr>
        <p:spPr>
          <a:xfrm>
            <a:off x="5137000" y="4576000"/>
            <a:ext cx="46737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https://www.youtube.com/watch?v=DySuXFGmB40</a:t>
            </a:r>
            <a:endParaRPr sz="1200">
              <a:solidFill>
                <a:schemeClr val="lt2"/>
              </a:solidFill>
            </a:endParaRPr>
          </a:p>
        </p:txBody>
      </p:sp>
      <p:sp>
        <p:nvSpPr>
          <p:cNvPr id="624" name="Google Shape;624;p45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Block Reordering in LLVM</a:t>
            </a:r>
            <a:endParaRPr/>
          </a:p>
        </p:txBody>
      </p:sp>
      <p:sp>
        <p:nvSpPr>
          <p:cNvPr id="630" name="Google Shape;630;p46"/>
          <p:cNvSpPr txBox="1"/>
          <p:nvPr>
            <p:ph idx="1" type="body"/>
          </p:nvPr>
        </p:nvSpPr>
        <p:spPr>
          <a:xfrm>
            <a:off x="311700" y="1152475"/>
            <a:ext cx="8520600" cy="34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Implemented in MachineBlockPlacement</a:t>
            </a:r>
            <a:endParaRPr sz="22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“The biggest problem with doing block layout at the IR level is that you don't have the final CFG…”- Cameron Zwarich (LLVM dev)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MachineBlockPlacement</a:t>
            </a:r>
            <a:endParaRPr/>
          </a:p>
        </p:txBody>
      </p:sp>
      <p:sp>
        <p:nvSpPr>
          <p:cNvPr id="637" name="Google Shape;63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Contains 3 separate and independent heuristics: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Classic basic block chaining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Tail duplication</a:t>
            </a:r>
            <a:endParaRPr sz="2100"/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Ext-TSP block chaining (post-processing)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/>
          </a:p>
        </p:txBody>
      </p:sp>
      <p:sp>
        <p:nvSpPr>
          <p:cNvPr id="638" name="Google Shape;638;p47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MachineBlockPlacement</a:t>
            </a:r>
            <a:endParaRPr/>
          </a:p>
        </p:txBody>
      </p:sp>
      <p:sp>
        <p:nvSpPr>
          <p:cNvPr id="644" name="Google Shape;644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First, uses a top-down approach derived from the original PH algorithm, with a few important details:</a:t>
            </a:r>
            <a:endParaRPr sz="21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Starts building chains from innermost loop header first, moving outwards.</a:t>
            </a:r>
            <a:endParaRPr sz="17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When selecting successors:</a:t>
            </a:r>
            <a:endParaRPr sz="1700"/>
          </a:p>
          <a:p>
            <a:pPr indent="-336550" lvl="2" marL="1371600" rtl="0" algn="l">
              <a:spcBef>
                <a:spcPts val="0"/>
              </a:spcBef>
              <a:spcAft>
                <a:spcPts val="0"/>
              </a:spcAft>
              <a:buSzPts val="1700"/>
              <a:buChar char="■"/>
            </a:pPr>
            <a:r>
              <a:rPr lang="en" sz="1700"/>
              <a:t>Considers the profitability of </a:t>
            </a:r>
            <a:r>
              <a:rPr b="1" lang="en" sz="1700">
                <a:solidFill>
                  <a:schemeClr val="dk1"/>
                </a:solidFill>
              </a:rPr>
              <a:t>tail duplication</a:t>
            </a:r>
            <a:r>
              <a:rPr lang="en" sz="1700"/>
              <a:t> during block placement</a:t>
            </a:r>
            <a:endParaRPr sz="1700"/>
          </a:p>
        </p:txBody>
      </p:sp>
      <p:sp>
        <p:nvSpPr>
          <p:cNvPr id="645" name="Google Shape;645;p48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49"/>
          <p:cNvPicPr preferRelativeResize="0"/>
          <p:nvPr/>
        </p:nvPicPr>
        <p:blipFill rotWithShape="1">
          <a:blip r:embed="rId3">
            <a:alphaModFix/>
          </a:blip>
          <a:srcRect b="57050" l="24320" r="24682" t="0"/>
          <a:stretch/>
        </p:blipFill>
        <p:spPr>
          <a:xfrm>
            <a:off x="4186075" y="857563"/>
            <a:ext cx="4774300" cy="2889125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49"/>
          <p:cNvSpPr txBox="1"/>
          <p:nvPr>
            <p:ph type="title"/>
          </p:nvPr>
        </p:nvSpPr>
        <p:spPr>
          <a:xfrm>
            <a:off x="311700" y="32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Layout Specific Passes/Transformations</a:t>
            </a:r>
            <a:endParaRPr/>
          </a:p>
        </p:txBody>
      </p:sp>
      <p:sp>
        <p:nvSpPr>
          <p:cNvPr id="652" name="Google Shape;652;p49"/>
          <p:cNvSpPr txBox="1"/>
          <p:nvPr>
            <p:ph idx="1" type="body"/>
          </p:nvPr>
        </p:nvSpPr>
        <p:spPr>
          <a:xfrm>
            <a:off x="311700" y="1137700"/>
            <a:ext cx="44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Hot-Cold splitting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Basic Block Reordering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A2323"/>
              </a:buClr>
              <a:buSzPts val="1800"/>
              <a:buChar char="●"/>
            </a:pPr>
            <a:r>
              <a:rPr lang="en">
                <a:solidFill>
                  <a:srgbClr val="EA2323"/>
                </a:solidFill>
              </a:rPr>
              <a:t>Function Reordering</a:t>
            </a:r>
            <a:endParaRPr/>
          </a:p>
        </p:txBody>
      </p:sp>
      <p:sp>
        <p:nvSpPr>
          <p:cNvPr id="653" name="Google Shape;653;p49"/>
          <p:cNvSpPr/>
          <p:nvPr/>
        </p:nvSpPr>
        <p:spPr>
          <a:xfrm>
            <a:off x="5092050" y="1426300"/>
            <a:ext cx="1382400" cy="522600"/>
          </a:xfrm>
          <a:prstGeom prst="ellipse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654" name="Google Shape;654;p49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0"/>
          <p:cNvSpPr txBox="1"/>
          <p:nvPr>
            <p:ph type="title"/>
          </p:nvPr>
        </p:nvSpPr>
        <p:spPr>
          <a:xfrm>
            <a:off x="311700" y="445025"/>
            <a:ext cx="310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Reordering</a:t>
            </a:r>
            <a:endParaRPr/>
          </a:p>
        </p:txBody>
      </p:sp>
      <p:sp>
        <p:nvSpPr>
          <p:cNvPr id="660" name="Google Shape;660;p50"/>
          <p:cNvSpPr txBox="1"/>
          <p:nvPr>
            <p:ph idx="1" type="body"/>
          </p:nvPr>
        </p:nvSpPr>
        <p:spPr>
          <a:xfrm>
            <a:off x="311700" y="1152475"/>
            <a:ext cx="85206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Greedily build groups of frequent caller-callee functions that should be placed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Done very late in the compilation process (link time, even post link time)</a:t>
            </a:r>
            <a:endParaRPr/>
          </a:p>
        </p:txBody>
      </p:sp>
      <p:sp>
        <p:nvSpPr>
          <p:cNvPr id="661" name="Google Shape;661;p50"/>
          <p:cNvSpPr txBox="1"/>
          <p:nvPr/>
        </p:nvSpPr>
        <p:spPr>
          <a:xfrm>
            <a:off x="1698375" y="859875"/>
            <a:ext cx="442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662" name="Google Shape;662;p50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51" title="PHLayoutAnima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1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does that mean?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“Holistic understanding” = global understanding across the entire pipeline.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Across all IR units (module, function, block,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Bridge the gap between IR-level transformations and target-specific 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layout transformations = anything that changes the ordering of the units of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Transformations changing function and basic block ordering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we want to understand how, when, and where units of code move across the </a:t>
            </a:r>
            <a:r>
              <a:rPr b="1" i="1" lang="en"/>
              <a:t>ENTIRE</a:t>
            </a:r>
            <a:r>
              <a:rPr lang="en"/>
              <a:t> pipeline.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001" y="39625"/>
            <a:ext cx="888965" cy="12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2"/>
          <p:cNvSpPr txBox="1"/>
          <p:nvPr>
            <p:ph type="title"/>
          </p:nvPr>
        </p:nvSpPr>
        <p:spPr>
          <a:xfrm>
            <a:off x="98750" y="366600"/>
            <a:ext cx="91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Passes/Transformations with Byproducts that alter Code Layout</a:t>
            </a:r>
            <a:endParaRPr sz="2320"/>
          </a:p>
        </p:txBody>
      </p:sp>
      <p:sp>
        <p:nvSpPr>
          <p:cNvPr id="674" name="Google Shape;674;p52"/>
          <p:cNvSpPr txBox="1"/>
          <p:nvPr>
            <p:ph idx="1" type="body"/>
          </p:nvPr>
        </p:nvSpPr>
        <p:spPr>
          <a:xfrm>
            <a:off x="311700" y="1137700"/>
            <a:ext cx="44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Function Inlining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Tail duplication and tail merging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And many more…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75" name="Google Shape;675;p52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53"/>
          <p:cNvSpPr txBox="1"/>
          <p:nvPr>
            <p:ph type="title"/>
          </p:nvPr>
        </p:nvSpPr>
        <p:spPr>
          <a:xfrm>
            <a:off x="98750" y="366600"/>
            <a:ext cx="91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Passes/Transformations with Byproducts that alter Code Layout</a:t>
            </a:r>
            <a:endParaRPr sz="2320"/>
          </a:p>
        </p:txBody>
      </p:sp>
      <p:sp>
        <p:nvSpPr>
          <p:cNvPr id="681" name="Google Shape;681;p53"/>
          <p:cNvSpPr txBox="1"/>
          <p:nvPr>
            <p:ph idx="1" type="body"/>
          </p:nvPr>
        </p:nvSpPr>
        <p:spPr>
          <a:xfrm>
            <a:off x="311700" y="1137700"/>
            <a:ext cx="44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●"/>
            </a:pPr>
            <a:r>
              <a:rPr lang="en">
                <a:solidFill>
                  <a:srgbClr val="4A86E8"/>
                </a:solidFill>
              </a:rPr>
              <a:t>Function Inlining</a:t>
            </a:r>
            <a:endParaRPr>
              <a:solidFill>
                <a:srgbClr val="4A86E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Tail duplication and tail merging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And many more…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682" name="Google Shape;682;p53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Inlining in LLVM</a:t>
            </a:r>
            <a:endParaRPr/>
          </a:p>
        </p:txBody>
      </p:sp>
      <p:sp>
        <p:nvSpPr>
          <p:cNvPr id="688" name="Google Shape;688;p54"/>
          <p:cNvSpPr txBox="1"/>
          <p:nvPr>
            <p:ph idx="1" type="body"/>
          </p:nvPr>
        </p:nvSpPr>
        <p:spPr>
          <a:xfrm>
            <a:off x="311700" y="1152475"/>
            <a:ext cx="8520600" cy="3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There are multiple inliner passes in LLVM, they all occur very early in the compilation process (Early IR)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Module Inliner:</a:t>
            </a:r>
            <a:endParaRPr sz="19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A global view of inlining: creates a priority queue of functions to inline first.</a:t>
            </a:r>
            <a:endParaRPr sz="17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CGSCC Inliner: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600"/>
              <a:t>Iterates through SCC parts of the call graph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89" name="Google Shape;68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7850" y="3008400"/>
            <a:ext cx="3974450" cy="17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54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Inlining in LLVM</a:t>
            </a:r>
            <a:endParaRPr/>
          </a:p>
        </p:txBody>
      </p:sp>
      <p:sp>
        <p:nvSpPr>
          <p:cNvPr id="696" name="Google Shape;696;p55"/>
          <p:cNvSpPr txBox="1"/>
          <p:nvPr>
            <p:ph idx="1" type="body"/>
          </p:nvPr>
        </p:nvSpPr>
        <p:spPr>
          <a:xfrm>
            <a:off x="311700" y="1152475"/>
            <a:ext cx="8520600" cy="35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Partial inliner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Splits cold paths from hot paths before inlining the hot paths</a:t>
            </a:r>
            <a:endParaRPr sz="2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p55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56"/>
          <p:cNvSpPr txBox="1"/>
          <p:nvPr>
            <p:ph type="title"/>
          </p:nvPr>
        </p:nvSpPr>
        <p:spPr>
          <a:xfrm>
            <a:off x="98750" y="366600"/>
            <a:ext cx="9103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320"/>
              <a:t>Passes/Transformations with Byproducts that alter Code Layout</a:t>
            </a:r>
            <a:endParaRPr sz="2320"/>
          </a:p>
        </p:txBody>
      </p:sp>
      <p:sp>
        <p:nvSpPr>
          <p:cNvPr id="703" name="Google Shape;703;p56"/>
          <p:cNvSpPr txBox="1"/>
          <p:nvPr>
            <p:ph idx="1" type="body"/>
          </p:nvPr>
        </p:nvSpPr>
        <p:spPr>
          <a:xfrm>
            <a:off x="311700" y="1137700"/>
            <a:ext cx="4494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Function Inlining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800"/>
              <a:buChar char="●"/>
            </a:pPr>
            <a:r>
              <a:rPr lang="en">
                <a:solidFill>
                  <a:srgbClr val="3C78D8"/>
                </a:solidFill>
              </a:rPr>
              <a:t>Tail duplication and tail merging</a:t>
            </a:r>
            <a:endParaRPr>
              <a:solidFill>
                <a:srgbClr val="9E9E9E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And many more…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704" name="Google Shape;704;p56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Tail duplication and tail merging</a:t>
            </a:r>
            <a:endParaRPr/>
          </a:p>
        </p:txBody>
      </p:sp>
      <p:sp>
        <p:nvSpPr>
          <p:cNvPr id="710" name="Google Shape;710;p57"/>
          <p:cNvSpPr/>
          <p:nvPr/>
        </p:nvSpPr>
        <p:spPr>
          <a:xfrm>
            <a:off x="2358700" y="14385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711" name="Google Shape;711;p57"/>
          <p:cNvSpPr/>
          <p:nvPr/>
        </p:nvSpPr>
        <p:spPr>
          <a:xfrm>
            <a:off x="1379550" y="20880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712" name="Google Shape;712;p57"/>
          <p:cNvSpPr/>
          <p:nvPr/>
        </p:nvSpPr>
        <p:spPr>
          <a:xfrm>
            <a:off x="3271825" y="20880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713" name="Google Shape;713;p57"/>
          <p:cNvSpPr/>
          <p:nvPr/>
        </p:nvSpPr>
        <p:spPr>
          <a:xfrm>
            <a:off x="1379550" y="30907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B3</a:t>
            </a:r>
            <a:endParaRPr/>
          </a:p>
        </p:txBody>
      </p:sp>
      <p:sp>
        <p:nvSpPr>
          <p:cNvPr id="714" name="Google Shape;714;p57"/>
          <p:cNvSpPr/>
          <p:nvPr/>
        </p:nvSpPr>
        <p:spPr>
          <a:xfrm>
            <a:off x="3271825" y="30907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B5</a:t>
            </a:r>
            <a:endParaRPr/>
          </a:p>
        </p:txBody>
      </p:sp>
      <p:sp>
        <p:nvSpPr>
          <p:cNvPr id="715" name="Google Shape;715;p57"/>
          <p:cNvSpPr/>
          <p:nvPr/>
        </p:nvSpPr>
        <p:spPr>
          <a:xfrm>
            <a:off x="2358700" y="3890650"/>
            <a:ext cx="549300" cy="372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B6</a:t>
            </a:r>
            <a:endParaRPr/>
          </a:p>
        </p:txBody>
      </p:sp>
      <p:cxnSp>
        <p:nvCxnSpPr>
          <p:cNvPr id="716" name="Google Shape;716;p57"/>
          <p:cNvCxnSpPr>
            <a:stCxn id="710" idx="1"/>
            <a:endCxn id="711" idx="0"/>
          </p:cNvCxnSpPr>
          <p:nvPr/>
        </p:nvCxnSpPr>
        <p:spPr>
          <a:xfrm flipH="1">
            <a:off x="1654300" y="1624975"/>
            <a:ext cx="704400" cy="46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57"/>
          <p:cNvCxnSpPr>
            <a:stCxn id="710" idx="3"/>
            <a:endCxn id="712" idx="0"/>
          </p:cNvCxnSpPr>
          <p:nvPr/>
        </p:nvCxnSpPr>
        <p:spPr>
          <a:xfrm>
            <a:off x="2908000" y="1624975"/>
            <a:ext cx="638400" cy="46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8" name="Google Shape;718;p57"/>
          <p:cNvCxnSpPr>
            <a:stCxn id="712" idx="2"/>
            <a:endCxn id="714" idx="0"/>
          </p:cNvCxnSpPr>
          <p:nvPr/>
        </p:nvCxnSpPr>
        <p:spPr>
          <a:xfrm>
            <a:off x="3546475" y="2460925"/>
            <a:ext cx="0" cy="62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9" name="Google Shape;719;p57"/>
          <p:cNvCxnSpPr>
            <a:stCxn id="711" idx="2"/>
            <a:endCxn id="713" idx="0"/>
          </p:cNvCxnSpPr>
          <p:nvPr/>
        </p:nvCxnSpPr>
        <p:spPr>
          <a:xfrm>
            <a:off x="1654200" y="2460925"/>
            <a:ext cx="0" cy="62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0" name="Google Shape;720;p57"/>
          <p:cNvCxnSpPr>
            <a:stCxn id="713" idx="2"/>
            <a:endCxn id="715" idx="0"/>
          </p:cNvCxnSpPr>
          <p:nvPr/>
        </p:nvCxnSpPr>
        <p:spPr>
          <a:xfrm>
            <a:off x="1654200" y="3463625"/>
            <a:ext cx="979200" cy="42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1" name="Google Shape;721;p57"/>
          <p:cNvCxnSpPr>
            <a:stCxn id="714" idx="2"/>
            <a:endCxn id="715" idx="0"/>
          </p:cNvCxnSpPr>
          <p:nvPr/>
        </p:nvCxnSpPr>
        <p:spPr>
          <a:xfrm flipH="1">
            <a:off x="2633275" y="3463625"/>
            <a:ext cx="913200" cy="426900"/>
          </a:xfrm>
          <a:prstGeom prst="straightConnector1">
            <a:avLst/>
          </a:prstGeom>
          <a:noFill/>
          <a:ln cap="flat" cmpd="sng" w="9525">
            <a:solidFill>
              <a:srgbClr val="EEEEE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22" name="Google Shape;722;p57"/>
          <p:cNvSpPr/>
          <p:nvPr/>
        </p:nvSpPr>
        <p:spPr>
          <a:xfrm>
            <a:off x="5861950" y="14385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B1</a:t>
            </a:r>
            <a:endParaRPr/>
          </a:p>
        </p:txBody>
      </p:sp>
      <p:sp>
        <p:nvSpPr>
          <p:cNvPr id="723" name="Google Shape;723;p57"/>
          <p:cNvSpPr/>
          <p:nvPr/>
        </p:nvSpPr>
        <p:spPr>
          <a:xfrm>
            <a:off x="4882800" y="20880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B2</a:t>
            </a:r>
            <a:endParaRPr/>
          </a:p>
        </p:txBody>
      </p:sp>
      <p:sp>
        <p:nvSpPr>
          <p:cNvPr id="724" name="Google Shape;724;p57"/>
          <p:cNvSpPr/>
          <p:nvPr/>
        </p:nvSpPr>
        <p:spPr>
          <a:xfrm>
            <a:off x="6775075" y="20880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B4</a:t>
            </a:r>
            <a:endParaRPr/>
          </a:p>
        </p:txBody>
      </p:sp>
      <p:sp>
        <p:nvSpPr>
          <p:cNvPr id="725" name="Google Shape;725;p57"/>
          <p:cNvSpPr/>
          <p:nvPr/>
        </p:nvSpPr>
        <p:spPr>
          <a:xfrm>
            <a:off x="4882800" y="30907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B3</a:t>
            </a:r>
            <a:endParaRPr/>
          </a:p>
        </p:txBody>
      </p:sp>
      <p:sp>
        <p:nvSpPr>
          <p:cNvPr id="726" name="Google Shape;726;p57"/>
          <p:cNvSpPr/>
          <p:nvPr/>
        </p:nvSpPr>
        <p:spPr>
          <a:xfrm>
            <a:off x="6775075" y="3090725"/>
            <a:ext cx="549300" cy="3729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B5</a:t>
            </a:r>
            <a:endParaRPr/>
          </a:p>
        </p:txBody>
      </p:sp>
      <p:sp>
        <p:nvSpPr>
          <p:cNvPr id="727" name="Google Shape;727;p57"/>
          <p:cNvSpPr/>
          <p:nvPr/>
        </p:nvSpPr>
        <p:spPr>
          <a:xfrm>
            <a:off x="4882800" y="3463725"/>
            <a:ext cx="549300" cy="372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B6</a:t>
            </a:r>
            <a:endParaRPr/>
          </a:p>
        </p:txBody>
      </p:sp>
      <p:cxnSp>
        <p:nvCxnSpPr>
          <p:cNvPr id="728" name="Google Shape;728;p57"/>
          <p:cNvCxnSpPr>
            <a:stCxn id="722" idx="1"/>
            <a:endCxn id="723" idx="0"/>
          </p:cNvCxnSpPr>
          <p:nvPr/>
        </p:nvCxnSpPr>
        <p:spPr>
          <a:xfrm flipH="1">
            <a:off x="5157550" y="1624975"/>
            <a:ext cx="704400" cy="46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29" name="Google Shape;729;p57"/>
          <p:cNvCxnSpPr>
            <a:stCxn id="722" idx="3"/>
            <a:endCxn id="724" idx="0"/>
          </p:cNvCxnSpPr>
          <p:nvPr/>
        </p:nvCxnSpPr>
        <p:spPr>
          <a:xfrm>
            <a:off x="6411250" y="1624975"/>
            <a:ext cx="638400" cy="463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0" name="Google Shape;730;p57"/>
          <p:cNvCxnSpPr>
            <a:stCxn id="724" idx="2"/>
            <a:endCxn id="726" idx="0"/>
          </p:cNvCxnSpPr>
          <p:nvPr/>
        </p:nvCxnSpPr>
        <p:spPr>
          <a:xfrm>
            <a:off x="7049725" y="2460925"/>
            <a:ext cx="0" cy="62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1" name="Google Shape;731;p57"/>
          <p:cNvCxnSpPr>
            <a:stCxn id="723" idx="2"/>
            <a:endCxn id="725" idx="0"/>
          </p:cNvCxnSpPr>
          <p:nvPr/>
        </p:nvCxnSpPr>
        <p:spPr>
          <a:xfrm>
            <a:off x="5157450" y="2460925"/>
            <a:ext cx="0" cy="62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2" name="Google Shape;732;p57"/>
          <p:cNvSpPr/>
          <p:nvPr/>
        </p:nvSpPr>
        <p:spPr>
          <a:xfrm>
            <a:off x="6775075" y="3463725"/>
            <a:ext cx="549300" cy="372900"/>
          </a:xfrm>
          <a:prstGeom prst="rect">
            <a:avLst/>
          </a:prstGeom>
          <a:solidFill>
            <a:srgbClr val="93C47D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B6</a:t>
            </a:r>
            <a:endParaRPr/>
          </a:p>
        </p:txBody>
      </p:sp>
      <p:sp>
        <p:nvSpPr>
          <p:cNvPr id="733" name="Google Shape;733;p57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8"/>
          <p:cNvSpPr txBox="1"/>
          <p:nvPr>
            <p:ph type="ctrTitle"/>
          </p:nvPr>
        </p:nvSpPr>
        <p:spPr>
          <a:xfrm>
            <a:off x="311708" y="7538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Thoughts and Ideas</a:t>
            </a:r>
            <a:endParaRPr sz="5200"/>
          </a:p>
        </p:txBody>
      </p:sp>
      <p:sp>
        <p:nvSpPr>
          <p:cNvPr id="739" name="Google Shape;739;p58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59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Inlining can introduce </a:t>
            </a:r>
            <a:r>
              <a:rPr b="1" lang="en" sz="1800">
                <a:solidFill>
                  <a:schemeClr val="dk1"/>
                </a:solidFill>
              </a:rPr>
              <a:t>cold code</a:t>
            </a:r>
            <a:r>
              <a:rPr lang="en" sz="1800">
                <a:solidFill>
                  <a:schemeClr val="dk1"/>
                </a:solidFill>
              </a:rPr>
              <a:t> into a function’s </a:t>
            </a:r>
            <a:r>
              <a:rPr b="1" lang="en" sz="1800">
                <a:solidFill>
                  <a:schemeClr val="dk1"/>
                </a:solidFill>
              </a:rPr>
              <a:t>hot region.</a:t>
            </a:r>
            <a:endParaRPr b="1"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Could do Hot-Cold splitting before inlining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Inliner could choose full OR partial inlining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Inlining passes could consider hot regions/paths</a:t>
            </a:r>
            <a:endParaRPr sz="1800">
              <a:solidFill>
                <a:schemeClr val="lt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</a:pPr>
            <a:r>
              <a:rPr lang="en" sz="1800">
                <a:solidFill>
                  <a:schemeClr val="lt2"/>
                </a:solidFill>
              </a:rPr>
              <a:t>Not just hot call sites.</a:t>
            </a:r>
            <a:endParaRPr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This could also reduce instances where: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Hot + Cold code gets inlined into multiple functions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Inlined code gets simplified + transformed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Hot-Cold splitter pass removes similar cold code into separate regions</a:t>
            </a:r>
            <a:endParaRPr sz="1800">
              <a:solidFill>
                <a:schemeClr val="lt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</a:pPr>
            <a:r>
              <a:rPr lang="en" sz="1800">
                <a:solidFill>
                  <a:schemeClr val="lt2"/>
                </a:solidFill>
              </a:rPr>
              <a:t>Increasing total code size</a:t>
            </a:r>
            <a:endParaRPr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45" name="Google Shape;745;p59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Inlining Adding Cold Code 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46" name="Google Shape;746;p59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60"/>
          <p:cNvSpPr txBox="1"/>
          <p:nvPr>
            <p:ph type="title"/>
          </p:nvPr>
        </p:nvSpPr>
        <p:spPr>
          <a:xfrm>
            <a:off x="386700" y="46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Inlining and block placement</a:t>
            </a:r>
            <a:endParaRPr/>
          </a:p>
        </p:txBody>
      </p:sp>
      <p:sp>
        <p:nvSpPr>
          <p:cNvPr id="752" name="Google Shape;752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" sz="1900">
                <a:solidFill>
                  <a:schemeClr val="dk1"/>
                </a:solidFill>
              </a:rPr>
              <a:t>There is a block s</a:t>
            </a:r>
            <a:r>
              <a:rPr lang="en" sz="1900">
                <a:solidFill>
                  <a:schemeClr val="dk1"/>
                </a:solidFill>
              </a:rPr>
              <a:t>ize threshold for running ExtTSP In MachineBlockPlacement</a:t>
            </a:r>
            <a:endParaRPr sz="1900">
              <a:solidFill>
                <a:schemeClr val="dk1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Code-size expanding transformations could cause </a:t>
            </a:r>
            <a:r>
              <a:rPr lang="en" sz="1600"/>
              <a:t>ExtTSP to not be used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Sacrificing layout optimizations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29" y="2766425"/>
            <a:ext cx="7907750" cy="1547450"/>
          </a:xfrm>
          <a:prstGeom prst="rect">
            <a:avLst/>
          </a:prstGeom>
          <a:noFill/>
          <a:ln>
            <a:noFill/>
          </a:ln>
        </p:spPr>
      </p:pic>
      <p:sp>
        <p:nvSpPr>
          <p:cNvPr id="754" name="Google Shape;754;p60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1"/>
          <p:cNvSpPr txBox="1"/>
          <p:nvPr>
            <p:ph type="title"/>
          </p:nvPr>
        </p:nvSpPr>
        <p:spPr>
          <a:xfrm>
            <a:off x="386700" y="461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ExtTSP default algorithm in MachineBlockPlacement</a:t>
            </a:r>
            <a:endParaRPr/>
          </a:p>
        </p:txBody>
      </p:sp>
      <p:sp>
        <p:nvSpPr>
          <p:cNvPr id="760" name="Google Shape;760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en" sz="2000">
                <a:solidFill>
                  <a:schemeClr val="dk1"/>
                </a:solidFill>
              </a:rPr>
              <a:t>ExtTSP only used as a post-processing step</a:t>
            </a:r>
            <a:endParaRPr sz="2000">
              <a:solidFill>
                <a:schemeClr val="dk1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 sz="1600"/>
              <a:t>Can it be integrated into the main algorithm? </a:t>
            </a:r>
            <a:endParaRPr sz="16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 sz="1600"/>
              <a:t>Can build a more optimal layout</a:t>
            </a:r>
            <a:endParaRPr sz="1600"/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000"/>
              <a:buChar char="○"/>
            </a:pPr>
            <a:r>
              <a:rPr lang="en" sz="1600"/>
              <a:t>Would require tail duplication to be included in the ExtTSP algorithm code</a:t>
            </a:r>
            <a:endParaRPr sz="1600"/>
          </a:p>
        </p:txBody>
      </p:sp>
      <p:sp>
        <p:nvSpPr>
          <p:cNvPr id="761" name="Google Shape;761;p61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4294967295" type="ctrTitle"/>
          </p:nvPr>
        </p:nvSpPr>
        <p:spPr>
          <a:xfrm>
            <a:off x="311708" y="1970850"/>
            <a:ext cx="8520600" cy="20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Project Structure</a:t>
            </a:r>
            <a:endParaRPr sz="5200"/>
          </a:p>
        </p:txBody>
      </p:sp>
      <p:sp>
        <p:nvSpPr>
          <p:cNvPr id="89" name="Google Shape;89;p17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62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For transformations that could increase hot path code size, cost functions could contain layout aware penalties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Eg. inlining, loop unrolling, duplications</a:t>
            </a:r>
            <a:endParaRPr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800"/>
              <a:buChar char="●"/>
            </a:pPr>
            <a:r>
              <a:rPr lang="en" sz="1800">
                <a:solidFill>
                  <a:srgbClr val="EEEEEE"/>
                </a:solidFill>
              </a:rPr>
              <a:t>Could block/function analyses be built early to use as context for later pass cost-functions?</a:t>
            </a:r>
            <a:endParaRPr sz="1800">
              <a:solidFill>
                <a:srgbClr val="EEEEEE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Would likely need to be recomputeable and fast as CFG changes a lot.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The reason for not doing block placement in the IR level is because the CFG changes a lot, but maybe there are benefits to knowing good </a:t>
            </a:r>
            <a:r>
              <a:rPr lang="en" sz="1800">
                <a:solidFill>
                  <a:schemeClr val="lt2"/>
                </a:solidFill>
              </a:rPr>
              <a:t>block</a:t>
            </a:r>
            <a:r>
              <a:rPr lang="en" sz="1800">
                <a:solidFill>
                  <a:schemeClr val="lt2"/>
                </a:solidFill>
              </a:rPr>
              <a:t> ordering early on?</a:t>
            </a:r>
            <a:endParaRPr sz="1800">
              <a:solidFill>
                <a:schemeClr val="lt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</a:pPr>
            <a:r>
              <a:rPr lang="en" sz="1800">
                <a:solidFill>
                  <a:schemeClr val="lt2"/>
                </a:solidFill>
              </a:rPr>
              <a:t>Ex. which specific paths are hot and should be fallthroughs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67" name="Google Shape;767;p62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Layout aware Cost Functions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68" name="Google Shape;768;p62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63"/>
          <p:cNvSpPr txBox="1"/>
          <p:nvPr/>
        </p:nvSpPr>
        <p:spPr>
          <a:xfrm>
            <a:off x="168875" y="814700"/>
            <a:ext cx="8495100" cy="16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LLVM’s function reordering algorithm (CDSort) does not actively attempt to reduce cache conflict misses.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Unlike previous function reordering algorithms in the literature, yet I-cache has not expanded significantly since then.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Would it be useful to reintroduce this idea?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74" name="Google Shape;774;p63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Function Reordering Cache Conflicts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75" name="Google Shape;775;p63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64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Is there a more modular or iterative way to handle passes that benefit from being done inline?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Ex. Block placement and tail duplication are currently done inline in MBP because they are interdependent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Instead, separating Tail Duplication from MBP and iterating with a shared layout objective improve anything?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81" name="Google Shape;781;p64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MachineBlockPlacement Improvements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82" name="Google Shape;782;p64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65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Partial inlining must do a CFG traversal to find cold regions of code to detach before inlining the hot code. This is very similar to the goal of hot-cold splitting</a:t>
            </a:r>
            <a:r>
              <a:rPr lang="en" sz="1800">
                <a:solidFill>
                  <a:schemeClr val="lt2"/>
                </a:solidFill>
              </a:rPr>
              <a:t>. 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Their graph traversal methods and objectives are different </a:t>
            </a:r>
            <a:endParaRPr sz="1800">
              <a:solidFill>
                <a:schemeClr val="lt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</a:pPr>
            <a:r>
              <a:rPr lang="en" sz="1800">
                <a:solidFill>
                  <a:schemeClr val="lt2"/>
                </a:solidFill>
              </a:rPr>
              <a:t>Cold source edge + maximize inline profits</a:t>
            </a:r>
            <a:endParaRPr sz="1800">
              <a:solidFill>
                <a:schemeClr val="lt2"/>
              </a:solidFill>
            </a:endParaRPr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■"/>
            </a:pPr>
            <a:r>
              <a:rPr lang="en" sz="1800">
                <a:solidFill>
                  <a:schemeClr val="lt2"/>
                </a:solidFill>
              </a:rPr>
              <a:t>Cold destination + locality profits</a:t>
            </a:r>
            <a:endParaRPr sz="1800">
              <a:solidFill>
                <a:schemeClr val="lt2"/>
              </a:solidFill>
            </a:endParaRPr>
          </a:p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Why not combine the grouping of cold blocks into a singular IR analysis? 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88" name="Google Shape;788;p65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Partial</a:t>
            </a:r>
            <a:r>
              <a:rPr lang="en" sz="2600">
                <a:solidFill>
                  <a:schemeClr val="dk1"/>
                </a:solidFill>
              </a:rPr>
              <a:t> Inlining and Hot-Cold Splitting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89" name="Google Shape;789;p65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6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Due to brevity, we weren’t able to cover all passes affecting layout.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There’s a lot, and many of them could fill a lecture on their own!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When this course is finished, we invite you to check our GitHub wiki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Will have pages detailing the passes, an overview of pipelines, </a:t>
            </a:r>
            <a:r>
              <a:rPr lang="en" sz="1800">
                <a:solidFill>
                  <a:schemeClr val="lt2"/>
                </a:solidFill>
              </a:rPr>
              <a:t>background</a:t>
            </a:r>
            <a:r>
              <a:rPr lang="en" sz="1800">
                <a:solidFill>
                  <a:schemeClr val="lt2"/>
                </a:solidFill>
              </a:rPr>
              <a:t> and history on LLVM’s layout optimizations, and more ideas.</a:t>
            </a:r>
            <a:endParaRPr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95" name="Google Shape;795;p66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There’s a lot more!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796" name="Google Shape;796;p66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1" name="Google Shape;801;p67"/>
          <p:cNvGrpSpPr/>
          <p:nvPr/>
        </p:nvGrpSpPr>
        <p:grpSpPr>
          <a:xfrm>
            <a:off x="1661305" y="1297403"/>
            <a:ext cx="5821453" cy="2477391"/>
            <a:chOff x="1661305" y="1297403"/>
            <a:chExt cx="5821453" cy="2477391"/>
          </a:xfrm>
        </p:grpSpPr>
        <p:sp>
          <p:nvSpPr>
            <p:cNvPr id="802" name="Google Shape;802;p67"/>
            <p:cNvSpPr/>
            <p:nvPr/>
          </p:nvSpPr>
          <p:spPr>
            <a:xfrm rot="9899314">
              <a:off x="1695527" y="2025009"/>
              <a:ext cx="5753009" cy="1022181"/>
            </a:xfrm>
            <a:custGeom>
              <a:rect b="b" l="l" r="r" t="t"/>
              <a:pathLst>
                <a:path extrusionOk="0" h="17204" w="62204">
                  <a:moveTo>
                    <a:pt x="0" y="875"/>
                  </a:moveTo>
                  <a:lnTo>
                    <a:pt x="1555" y="4374"/>
                  </a:lnTo>
                  <a:lnTo>
                    <a:pt x="97" y="6512"/>
                  </a:lnTo>
                  <a:lnTo>
                    <a:pt x="1263" y="7484"/>
                  </a:lnTo>
                  <a:lnTo>
                    <a:pt x="194" y="9137"/>
                  </a:lnTo>
                  <a:lnTo>
                    <a:pt x="874" y="11761"/>
                  </a:lnTo>
                  <a:lnTo>
                    <a:pt x="0" y="13802"/>
                  </a:lnTo>
                  <a:lnTo>
                    <a:pt x="972" y="15260"/>
                  </a:lnTo>
                  <a:lnTo>
                    <a:pt x="97" y="17204"/>
                  </a:lnTo>
                  <a:lnTo>
                    <a:pt x="61523" y="17204"/>
                  </a:lnTo>
                  <a:lnTo>
                    <a:pt x="60552" y="14385"/>
                  </a:lnTo>
                  <a:lnTo>
                    <a:pt x="61523" y="10789"/>
                  </a:lnTo>
                  <a:lnTo>
                    <a:pt x="60163" y="7193"/>
                  </a:lnTo>
                  <a:lnTo>
                    <a:pt x="62204" y="3694"/>
                  </a:lnTo>
                  <a:lnTo>
                    <a:pt x="60552" y="2236"/>
                  </a:lnTo>
                  <a:lnTo>
                    <a:pt x="61232" y="0"/>
                  </a:lnTo>
                  <a:close/>
                </a:path>
              </a:pathLst>
            </a:custGeom>
            <a:gradFill>
              <a:gsLst>
                <a:gs pos="0">
                  <a:srgbClr val="CCCCCC"/>
                </a:gs>
                <a:gs pos="10000">
                  <a:srgbClr val="E6E6E6"/>
                </a:gs>
                <a:gs pos="19000">
                  <a:srgbClr val="D9D9D9"/>
                </a:gs>
                <a:gs pos="32000">
                  <a:srgbClr val="F3F3F3"/>
                </a:gs>
                <a:gs pos="41000">
                  <a:srgbClr val="FFFFFF"/>
                </a:gs>
                <a:gs pos="45000">
                  <a:srgbClr val="E6E6E6"/>
                </a:gs>
                <a:gs pos="52999">
                  <a:srgbClr val="B7B7B7"/>
                </a:gs>
                <a:gs pos="67000">
                  <a:srgbClr val="E0E0E0"/>
                </a:gs>
                <a:gs pos="82000">
                  <a:srgbClr val="B7B7B7"/>
                </a:gs>
                <a:gs pos="90000">
                  <a:srgbClr val="FFFFFF"/>
                </a:gs>
                <a:gs pos="100000">
                  <a:srgbClr val="F3F3F3"/>
                </a:gs>
              </a:gsLst>
              <a:lin ang="10800025" scaled="0"/>
            </a:gradFill>
            <a:ln>
              <a:noFill/>
            </a:ln>
            <a:effectLst>
              <a:outerShdw blurRad="171450" rotWithShape="0" algn="bl" dir="5820000" dist="57150">
                <a:srgbClr val="000000">
                  <a:alpha val="27000"/>
                </a:srgbClr>
              </a:outerShdw>
            </a:effectLst>
          </p:spPr>
        </p:sp>
        <p:sp>
          <p:nvSpPr>
            <p:cNvPr id="803" name="Google Shape;803;p67"/>
            <p:cNvSpPr txBox="1"/>
            <p:nvPr/>
          </p:nvSpPr>
          <p:spPr>
            <a:xfrm rot="-959570">
              <a:off x="1710502" y="2072451"/>
              <a:ext cx="5724146" cy="817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rmAutofit fontScale="92500" lnSpcReduction="20000"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900">
                  <a:latin typeface="MuseoModerno"/>
                  <a:ea typeface="MuseoModerno"/>
                  <a:cs typeface="MuseoModerno"/>
                  <a:sym typeface="MuseoModerno"/>
                </a:rPr>
                <a:t>That’s a wrap</a:t>
              </a:r>
              <a:endParaRPr sz="5900">
                <a:latin typeface="MuseoModerno"/>
                <a:ea typeface="MuseoModerno"/>
                <a:cs typeface="MuseoModerno"/>
                <a:sym typeface="MuseoModerno"/>
              </a:endParaRPr>
            </a:p>
          </p:txBody>
        </p:sp>
      </p:grpSp>
      <p:sp>
        <p:nvSpPr>
          <p:cNvPr id="804" name="Google Shape;804;p67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80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8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Could there be a separate pipeline dedicated to layout optimizations that can be used for code that is heavily bottlenecked by I-TLB or I-Cache latency?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The pass would prioritize code layout objectives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Passes could be reordered in ways that may be suboptimal for programs that are not fetch bottlenecked, but good for layout.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Frequent block/procedure chains could be built early and provided as context for later pass cost-functions </a:t>
            </a:r>
            <a:endParaRPr sz="1800">
              <a:solidFill>
                <a:schemeClr val="dk1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10" name="Google Shape;810;p68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Thoughts and Ideas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811" name="Google Shape;811;p68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9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Could</a:t>
            </a:r>
            <a:r>
              <a:rPr lang="en" sz="1800">
                <a:solidFill>
                  <a:schemeClr val="lt2"/>
                </a:solidFill>
              </a:rPr>
              <a:t> cost functions be tuned automatically depending on the expected code size of final binary? For example, a very large application could be flagged, and link-time cost function parameters could be tuned to more heavily </a:t>
            </a:r>
            <a:endParaRPr sz="1800">
              <a:solidFill>
                <a:schemeClr val="lt2"/>
              </a:solidFill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817" name="Google Shape;817;p69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Cost Function Tuning - LTO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Inlining Heuristics</a:t>
            </a:r>
            <a:endParaRPr/>
          </a:p>
        </p:txBody>
      </p:sp>
      <p:sp>
        <p:nvSpPr>
          <p:cNvPr id="823" name="Google Shape;823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88038"/>
              </a:buClr>
              <a:buSzPts val="1800"/>
              <a:buChar char="●"/>
            </a:pPr>
            <a:r>
              <a:rPr lang="en">
                <a:solidFill>
                  <a:srgbClr val="188038"/>
                </a:solidFill>
              </a:rPr>
              <a:t>+ Gains from further optimizations that can be done as a result of inlining (ex. Constant propagation)</a:t>
            </a:r>
            <a:endParaRPr>
              <a:solidFill>
                <a:srgbClr val="188038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A2323"/>
              </a:buClr>
              <a:buSzPts val="1800"/>
              <a:buChar char="●"/>
            </a:pPr>
            <a:r>
              <a:rPr lang="en">
                <a:solidFill>
                  <a:srgbClr val="EA2323"/>
                </a:solidFill>
              </a:rPr>
              <a:t>- Size of function to be inlined</a:t>
            </a:r>
            <a:endParaRPr>
              <a:solidFill>
                <a:srgbClr val="EA232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800"/>
              <a:buChar char="●"/>
            </a:pPr>
            <a:r>
              <a:rPr lang="en">
                <a:solidFill>
                  <a:srgbClr val="9E9E9E"/>
                </a:solidFill>
              </a:rPr>
              <a:t>+/- Hotness/Coldness of the call to inline (Better to inline hot)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Inlining in LLVM</a:t>
            </a:r>
            <a:endParaRPr/>
          </a:p>
        </p:txBody>
      </p:sp>
      <p:sp>
        <p:nvSpPr>
          <p:cNvPr id="829" name="Google Shape;829;p71"/>
          <p:cNvSpPr txBox="1"/>
          <p:nvPr>
            <p:ph idx="1" type="body"/>
          </p:nvPr>
        </p:nvSpPr>
        <p:spPr>
          <a:xfrm>
            <a:off x="311700" y="1152475"/>
            <a:ext cx="8520600" cy="22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CGSCC Inliner: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Iterates through the call graph with a bottom-up approach to inlining. Updates the CG edges after inlining (where applicable) until reaching a fixed point.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inlining and simplification are interleaved: inline/simplify callees first, then callers.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0" name="Google Shape;830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4775" y="2779775"/>
            <a:ext cx="3974450" cy="17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71"/>
          <p:cNvSpPr txBox="1"/>
          <p:nvPr/>
        </p:nvSpPr>
        <p:spPr>
          <a:xfrm>
            <a:off x="2104650" y="4574325"/>
            <a:ext cx="49347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2"/>
                </a:solidFill>
              </a:rPr>
              <a:t>https://cp-algorithms.com/graph/strongly-connected-components.html</a:t>
            </a:r>
            <a:endParaRPr sz="12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Where’d we look? </a:t>
            </a:r>
            <a:endParaRPr/>
          </a:p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IR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</a:t>
            </a:r>
            <a:r>
              <a:rPr b="1" lang="en"/>
              <a:t>PassBuilderPipelines.cpp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Decided to focus on </a:t>
            </a:r>
            <a:r>
              <a:rPr b="1" lang="en"/>
              <a:t>O0/O1/O2/O3 pipelines</a:t>
            </a:r>
            <a:endParaRPr b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No LTO, for now…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Collected all subpipelines, as separated by function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codegen/MIR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</a:t>
            </a:r>
            <a:r>
              <a:rPr b="1" lang="en"/>
              <a:t>RISCVTargetMachine.cpp </a:t>
            </a:r>
            <a:r>
              <a:rPr lang="en"/>
              <a:t>and associated passes</a:t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Function Inlining Affects Code Layout</a:t>
            </a:r>
            <a:endParaRPr/>
          </a:p>
        </p:txBody>
      </p:sp>
      <p:sp>
        <p:nvSpPr>
          <p:cNvPr id="837" name="Google Shape;837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size expansion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Cold code can be introduced into a hot function, lowering I-cache performance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trickle-down effects on layout block placement and hot-cold splitting results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73"/>
          <p:cNvSpPr txBox="1"/>
          <p:nvPr>
            <p:ph idx="1" type="body"/>
          </p:nvPr>
        </p:nvSpPr>
        <p:spPr>
          <a:xfrm>
            <a:off x="2744550" y="195750"/>
            <a:ext cx="3654900" cy="4752000"/>
          </a:xfrm>
          <a:prstGeom prst="rect">
            <a:avLst/>
          </a:prstGeom>
          <a:solidFill>
            <a:srgbClr val="351C75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function(x):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if x &lt;= 0: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		 ...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log_error(...)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if x == NULL: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		...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    log_error(...)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MAIN CODE SECTION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return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74"/>
          <p:cNvSpPr txBox="1"/>
          <p:nvPr>
            <p:ph idx="1" type="body"/>
          </p:nvPr>
        </p:nvSpPr>
        <p:spPr>
          <a:xfrm>
            <a:off x="2562000" y="195750"/>
            <a:ext cx="4020000" cy="4752000"/>
          </a:xfrm>
          <a:prstGeom prst="rect">
            <a:avLst/>
          </a:prstGeom>
          <a:solidFill>
            <a:srgbClr val="351C75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function(x):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if x &lt;= 0: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		 ...</a:t>
            </a:r>
            <a:endParaRPr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      log_error(...)</a:t>
            </a:r>
            <a:endParaRPr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if x == NULL: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		...</a:t>
            </a:r>
            <a:endParaRPr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A86E8"/>
                </a:solidFill>
                <a:latin typeface="Courier New"/>
                <a:ea typeface="Courier New"/>
                <a:cs typeface="Courier New"/>
                <a:sym typeface="Courier New"/>
              </a:rPr>
              <a:t>        log_error(...)</a:t>
            </a:r>
            <a:endParaRPr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2323"/>
                </a:solidFill>
                <a:latin typeface="Courier New"/>
                <a:ea typeface="Courier New"/>
                <a:cs typeface="Courier New"/>
                <a:sym typeface="Courier New"/>
              </a:rPr>
              <a:t>    MAIN CODE SECTION</a:t>
            </a:r>
            <a:endParaRPr b="1">
              <a:solidFill>
                <a:srgbClr val="EA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2323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>
              <a:solidFill>
                <a:srgbClr val="EA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EA2323"/>
                </a:solidFill>
                <a:latin typeface="Courier New"/>
                <a:ea typeface="Courier New"/>
                <a:cs typeface="Courier New"/>
                <a:sym typeface="Courier New"/>
              </a:rPr>
              <a:t>    return</a:t>
            </a:r>
            <a:endParaRPr b="1">
              <a:solidFill>
                <a:srgbClr val="EA232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5"/>
          <p:cNvSpPr txBox="1"/>
          <p:nvPr>
            <p:ph type="title"/>
          </p:nvPr>
        </p:nvSpPr>
        <p:spPr>
          <a:xfrm>
            <a:off x="311700" y="1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Inlining</a:t>
            </a:r>
            <a:endParaRPr/>
          </a:p>
        </p:txBody>
      </p:sp>
      <p:sp>
        <p:nvSpPr>
          <p:cNvPr id="853" name="Google Shape;853;p75"/>
          <p:cNvSpPr txBox="1"/>
          <p:nvPr>
            <p:ph idx="1" type="body"/>
          </p:nvPr>
        </p:nvSpPr>
        <p:spPr>
          <a:xfrm>
            <a:off x="395125" y="781950"/>
            <a:ext cx="3340800" cy="3579600"/>
          </a:xfrm>
          <a:prstGeom prst="rect">
            <a:avLst/>
          </a:prstGeom>
          <a:solidFill>
            <a:srgbClr val="0C343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function(x, Y):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if x &gt;= 0: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function1()	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if x == Y: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function2()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return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4" name="Google Shape;854;p75"/>
          <p:cNvSpPr txBox="1"/>
          <p:nvPr>
            <p:ph idx="1" type="body"/>
          </p:nvPr>
        </p:nvSpPr>
        <p:spPr>
          <a:xfrm>
            <a:off x="4954825" y="781950"/>
            <a:ext cx="3340800" cy="1490100"/>
          </a:xfrm>
          <a:prstGeom prst="rect">
            <a:avLst/>
          </a:prstGeom>
          <a:solidFill>
            <a:srgbClr val="0C343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function1():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FUNCTION 1 CODE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return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5" name="Google Shape;855;p75"/>
          <p:cNvSpPr txBox="1"/>
          <p:nvPr>
            <p:ph idx="1" type="body"/>
          </p:nvPr>
        </p:nvSpPr>
        <p:spPr>
          <a:xfrm>
            <a:off x="4954825" y="2871450"/>
            <a:ext cx="3340800" cy="1490100"/>
          </a:xfrm>
          <a:prstGeom prst="rect">
            <a:avLst/>
          </a:prstGeom>
          <a:solidFill>
            <a:srgbClr val="0C343D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function2():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FUNCTION 2 CODE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return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856" name="Google Shape;856;p75"/>
          <p:cNvCxnSpPr/>
          <p:nvPr/>
        </p:nvCxnSpPr>
        <p:spPr>
          <a:xfrm>
            <a:off x="2895450" y="2820825"/>
            <a:ext cx="2090700" cy="207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7" name="Google Shape;857;p75"/>
          <p:cNvCxnSpPr/>
          <p:nvPr/>
        </p:nvCxnSpPr>
        <p:spPr>
          <a:xfrm flipH="1" rot="10800000">
            <a:off x="2895450" y="961925"/>
            <a:ext cx="2067600" cy="928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76"/>
          <p:cNvSpPr txBox="1"/>
          <p:nvPr>
            <p:ph type="title"/>
          </p:nvPr>
        </p:nvSpPr>
        <p:spPr>
          <a:xfrm>
            <a:off x="311700" y="14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Inlining</a:t>
            </a:r>
            <a:endParaRPr/>
          </a:p>
        </p:txBody>
      </p:sp>
      <p:sp>
        <p:nvSpPr>
          <p:cNvPr id="863" name="Google Shape;863;p76"/>
          <p:cNvSpPr txBox="1"/>
          <p:nvPr>
            <p:ph idx="1" type="body"/>
          </p:nvPr>
        </p:nvSpPr>
        <p:spPr>
          <a:xfrm>
            <a:off x="362425" y="945775"/>
            <a:ext cx="3340800" cy="3579600"/>
          </a:xfrm>
          <a:prstGeom prst="rect">
            <a:avLst/>
          </a:prstGeom>
          <a:solidFill>
            <a:srgbClr val="0C343D"/>
          </a:solidFill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function(x, Y):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if x &gt;= 0: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 1 CODE</a:t>
            </a: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if x == Y: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		</a:t>
            </a: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 2 CODE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return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7"/>
          <p:cNvSpPr txBox="1"/>
          <p:nvPr>
            <p:ph idx="1" type="body"/>
          </p:nvPr>
        </p:nvSpPr>
        <p:spPr>
          <a:xfrm>
            <a:off x="561400" y="195750"/>
            <a:ext cx="3600900" cy="4752000"/>
          </a:xfrm>
          <a:prstGeom prst="rect">
            <a:avLst/>
          </a:prstGeom>
          <a:solidFill>
            <a:srgbClr val="351C75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function(x):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if x &lt;= 0: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		 coldcode1()</a:t>
            </a:r>
            <a:endParaRPr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FEFEF"/>
                </a:solidFill>
                <a:latin typeface="Courier New"/>
                <a:ea typeface="Courier New"/>
                <a:cs typeface="Courier New"/>
                <a:sym typeface="Courier New"/>
              </a:rPr>
              <a:t>    if x == NULL:</a:t>
            </a:r>
            <a:endParaRPr b="1">
              <a:solidFill>
                <a:srgbClr val="EFEFE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		 coldcode2()</a:t>
            </a:r>
            <a:endParaRPr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2323"/>
                </a:solidFill>
                <a:latin typeface="Courier New"/>
                <a:ea typeface="Courier New"/>
                <a:cs typeface="Courier New"/>
                <a:sym typeface="Courier New"/>
              </a:rPr>
              <a:t>    MAIN CODE SECTION</a:t>
            </a:r>
            <a:endParaRPr b="1">
              <a:solidFill>
                <a:srgbClr val="EA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2323"/>
                </a:solidFill>
                <a:latin typeface="Courier New"/>
                <a:ea typeface="Courier New"/>
                <a:cs typeface="Courier New"/>
                <a:sym typeface="Courier New"/>
              </a:rPr>
              <a:t>    ...</a:t>
            </a:r>
            <a:endParaRPr b="1">
              <a:solidFill>
                <a:srgbClr val="EA232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EA2323"/>
                </a:solidFill>
                <a:latin typeface="Courier New"/>
                <a:ea typeface="Courier New"/>
                <a:cs typeface="Courier New"/>
                <a:sym typeface="Courier New"/>
              </a:rPr>
              <a:t>    return</a:t>
            </a:r>
            <a:endParaRPr b="1">
              <a:solidFill>
                <a:srgbClr val="EA232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69" name="Google Shape;869;p77"/>
          <p:cNvSpPr txBox="1"/>
          <p:nvPr>
            <p:ph idx="1" type="body"/>
          </p:nvPr>
        </p:nvSpPr>
        <p:spPr>
          <a:xfrm>
            <a:off x="4960400" y="195750"/>
            <a:ext cx="3600900" cy="4752000"/>
          </a:xfrm>
          <a:prstGeom prst="rect">
            <a:avLst/>
          </a:prstGeom>
          <a:solidFill>
            <a:srgbClr val="351C75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coldcode1():</a:t>
            </a:r>
            <a:endParaRPr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  log_error(...)</a:t>
            </a:r>
            <a:endParaRPr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coldcode2():</a:t>
            </a:r>
            <a:endParaRPr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	...</a:t>
            </a:r>
            <a:endParaRPr b="1">
              <a:solidFill>
                <a:srgbClr val="6D9EEB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6D9EEB"/>
                </a:solidFill>
                <a:latin typeface="Courier New"/>
                <a:ea typeface="Courier New"/>
                <a:cs typeface="Courier New"/>
                <a:sym typeface="Courier New"/>
              </a:rPr>
              <a:t>    log_error(...)</a:t>
            </a:r>
            <a:endParaRPr b="1">
              <a:solidFill>
                <a:srgbClr val="4A86E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A2323"/>
        </a:solidFill>
      </p:bgPr>
    </p:bg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Tail Duplication/Merging Affects Code Layout</a:t>
            </a:r>
            <a:endParaRPr/>
          </a:p>
        </p:txBody>
      </p:sp>
      <p:sp>
        <p:nvSpPr>
          <p:cNvPr id="875" name="Google Shape;875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p79"/>
          <p:cNvSpPr txBox="1"/>
          <p:nvPr>
            <p:ph type="title"/>
          </p:nvPr>
        </p:nvSpPr>
        <p:spPr>
          <a:xfrm>
            <a:off x="311700" y="445025"/>
            <a:ext cx="75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Function Reordering</a:t>
            </a:r>
            <a:endParaRPr/>
          </a:p>
        </p:txBody>
      </p:sp>
      <p:sp>
        <p:nvSpPr>
          <p:cNvPr id="881" name="Google Shape;881;p79"/>
          <p:cNvSpPr txBox="1"/>
          <p:nvPr>
            <p:ph idx="1" type="body"/>
          </p:nvPr>
        </p:nvSpPr>
        <p:spPr>
          <a:xfrm>
            <a:off x="311700" y="1088250"/>
            <a:ext cx="8520600" cy="171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Density metric “[Tries] to pack most of the execution time in as few code pages as possible, in order to further improve locality” (Guilherme Ottoni and Bertrand Maher)</a:t>
            </a:r>
            <a:endParaRPr sz="2000"/>
          </a:p>
        </p:txBody>
      </p:sp>
      <p:pic>
        <p:nvPicPr>
          <p:cNvPr id="882" name="Google Shape;88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825" y="2402350"/>
            <a:ext cx="5066400" cy="1639775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p79"/>
          <p:cNvSpPr txBox="1"/>
          <p:nvPr/>
        </p:nvSpPr>
        <p:spPr>
          <a:xfrm>
            <a:off x="542700" y="4486150"/>
            <a:ext cx="8289600" cy="3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2"/>
                </a:solidFill>
              </a:rPr>
              <a:t>G. Ottoni and B. Maher, "Optimizing function placement for large-scale data-center applications," 2017 IEEE/ACM International Symposium on Code Generation and Optimization (CGO), Austin, TX, USA, 2017, pp. 233-244, doi: 10.1109/CGO.2017.7863743.</a:t>
            </a:r>
            <a:endParaRPr sz="9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A2323"/>
        </a:solidFill>
      </p:bgPr>
    </p:bg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/>
          <p:nvPr>
            <p:ph type="title"/>
          </p:nvPr>
        </p:nvSpPr>
        <p:spPr>
          <a:xfrm>
            <a:off x="311700" y="445025"/>
            <a:ext cx="75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Function Reordering</a:t>
            </a:r>
            <a:endParaRPr/>
          </a:p>
        </p:txBody>
      </p:sp>
      <p:sp>
        <p:nvSpPr>
          <p:cNvPr id="889" name="Google Shape;889;p80"/>
          <p:cNvSpPr txBox="1"/>
          <p:nvPr>
            <p:ph idx="1" type="body"/>
          </p:nvPr>
        </p:nvSpPr>
        <p:spPr>
          <a:xfrm>
            <a:off x="311700" y="1152475"/>
            <a:ext cx="8520600" cy="330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CDSort - 2023 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/>
              <a:t>Improvement over HFSort</a:t>
            </a:r>
            <a:endParaRPr sz="2100"/>
          </a:p>
        </p:txBody>
      </p:sp>
      <p:sp>
        <p:nvSpPr>
          <p:cNvPr id="890" name="Google Shape;890;p80"/>
          <p:cNvSpPr txBox="1"/>
          <p:nvPr/>
        </p:nvSpPr>
        <p:spPr>
          <a:xfrm>
            <a:off x="1698375" y="859875"/>
            <a:ext cx="442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A2323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1"/>
          <p:cNvSpPr txBox="1"/>
          <p:nvPr>
            <p:ph type="title"/>
          </p:nvPr>
        </p:nvSpPr>
        <p:spPr>
          <a:xfrm>
            <a:off x="311700" y="445025"/>
            <a:ext cx="8474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 Reordering in LLVM</a:t>
            </a:r>
            <a:endParaRPr/>
          </a:p>
        </p:txBody>
      </p:sp>
      <p:sp>
        <p:nvSpPr>
          <p:cNvPr id="896" name="Google Shape;896;p81"/>
          <p:cNvSpPr txBox="1"/>
          <p:nvPr>
            <p:ph idx="1" type="body"/>
          </p:nvPr>
        </p:nvSpPr>
        <p:spPr>
          <a:xfrm>
            <a:off x="311700" y="1152475"/>
            <a:ext cx="8520600" cy="12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897" name="Google Shape;897;p81"/>
          <p:cNvSpPr txBox="1"/>
          <p:nvPr/>
        </p:nvSpPr>
        <p:spPr>
          <a:xfrm>
            <a:off x="1698375" y="859875"/>
            <a:ext cx="442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PassBuilderPipelines.cpp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650" y="1017725"/>
            <a:ext cx="1504400" cy="4000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1050" y="1017725"/>
            <a:ext cx="2009700" cy="455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9925" y="977575"/>
            <a:ext cx="20979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1825" y="909800"/>
            <a:ext cx="23611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28658" y="887075"/>
            <a:ext cx="245438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94175" y="1706150"/>
            <a:ext cx="3583749" cy="23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9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82"/>
          <p:cNvSpPr txBox="1"/>
          <p:nvPr>
            <p:ph type="title"/>
          </p:nvPr>
        </p:nvSpPr>
        <p:spPr>
          <a:xfrm>
            <a:off x="311700" y="445025"/>
            <a:ext cx="755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 to Function Reordering</a:t>
            </a:r>
            <a:endParaRPr/>
          </a:p>
        </p:txBody>
      </p:sp>
      <p:sp>
        <p:nvSpPr>
          <p:cNvPr id="903" name="Google Shape;903;p82"/>
          <p:cNvSpPr txBox="1"/>
          <p:nvPr>
            <p:ph idx="1" type="body"/>
          </p:nvPr>
        </p:nvSpPr>
        <p:spPr>
          <a:xfrm>
            <a:off x="311700" y="1152475"/>
            <a:ext cx="8520600" cy="23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3855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30"/>
              <a:buChar char="●"/>
            </a:pPr>
            <a:r>
              <a:rPr lang="en" sz="2130">
                <a:solidFill>
                  <a:schemeClr val="dk1"/>
                </a:solidFill>
              </a:rPr>
              <a:t>Cache Line Colouring - 1997</a:t>
            </a:r>
            <a:endParaRPr sz="2130">
              <a:solidFill>
                <a:schemeClr val="dk1"/>
              </a:solidFill>
            </a:endParaRPr>
          </a:p>
          <a:p>
            <a:pPr indent="-36385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2130"/>
              <a:buChar char="○"/>
            </a:pPr>
            <a:r>
              <a:rPr lang="en" sz="2130">
                <a:solidFill>
                  <a:srgbClr val="9E9E9E"/>
                </a:solidFill>
              </a:rPr>
              <a:t>Reduce cache conflicts</a:t>
            </a:r>
            <a:endParaRPr sz="2130">
              <a:solidFill>
                <a:srgbClr val="9E9E9E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" sz="2100">
                <a:solidFill>
                  <a:schemeClr val="dk1"/>
                </a:solidFill>
              </a:rPr>
              <a:t>Temporal-ordering placement - 1997</a:t>
            </a:r>
            <a:endParaRPr sz="2100">
              <a:solidFill>
                <a:schemeClr val="dk1"/>
              </a:solidFill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Procedures which execute frequently in close alternation are the most likely to interfere in the instruction cache and therefore should be placed to minimize temporal overlap.</a:t>
            </a:r>
            <a:endParaRPr sz="2130">
              <a:solidFill>
                <a:srgbClr val="9E9E9E"/>
              </a:solidFill>
            </a:endParaRPr>
          </a:p>
          <a:p>
            <a:pPr indent="0" lvl="0" marL="45720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t/>
            </a:r>
            <a:endParaRPr sz="2130">
              <a:solidFill>
                <a:schemeClr val="dk1"/>
              </a:solidFill>
            </a:endParaRPr>
          </a:p>
        </p:txBody>
      </p:sp>
      <p:sp>
        <p:nvSpPr>
          <p:cNvPr id="904" name="Google Shape;904;p82"/>
          <p:cNvSpPr txBox="1"/>
          <p:nvPr/>
        </p:nvSpPr>
        <p:spPr>
          <a:xfrm>
            <a:off x="1698375" y="859875"/>
            <a:ext cx="442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3"/>
          <p:cNvSpPr/>
          <p:nvPr/>
        </p:nvSpPr>
        <p:spPr>
          <a:xfrm>
            <a:off x="52850" y="60600"/>
            <a:ext cx="9017400" cy="5001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0" name="Google Shape;910;p83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Is there a better way to manage passes that should be done inline - </a:t>
            </a:r>
            <a:r>
              <a:rPr lang="en" sz="1800">
                <a:solidFill>
                  <a:schemeClr val="lt2"/>
                </a:solidFill>
              </a:rPr>
              <a:t>for example tail duplication and tail merging are both done in MachineBlockPlacement which seems rather complex.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Could there be a separate pipeline dedicated to layout optimizations to be used on code that is bottlenecked by iTLB or iCache latency?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Could function inlining be done very aggressively and then hot-cold splitting does the cleanup?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11" name="Google Shape;911;p83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Thoughts and Ideas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84"/>
          <p:cNvSpPr/>
          <p:nvPr/>
        </p:nvSpPr>
        <p:spPr>
          <a:xfrm>
            <a:off x="52850" y="60600"/>
            <a:ext cx="9017400" cy="5001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p84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Update inliner heuristics to specifically avoid inlining functions with a lot of cold code into the caller? Could modify the InlineAdvisor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Inline-&gt;Split-&gt;Merge functions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Is there a way to auto-tune cost parameters (for passes like hot-hot-splitting) depending on the input code size? Cost models for code layout may not be equally beneficial across all applications. 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Could hot-cold splitting be done before inlining?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Could hot-cold splitting and inlining work together better? 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Is there a better way to manage passes that should be done inline - for example tail duplication and tail merging are both done in MachineBlockPlacement which seems rather complex.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Could function inlining be done very aggressively and then hot-cold splitting does the cleanup?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18" name="Google Shape;918;p84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Thoughts and Ideas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85"/>
          <p:cNvSpPr/>
          <p:nvPr/>
        </p:nvSpPr>
        <p:spPr>
          <a:xfrm>
            <a:off x="52850" y="60600"/>
            <a:ext cx="9017400" cy="5001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85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Is this enough of an improvement to no longer worry about conflict misses?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Could a layout-specific pipeline alter the heuristics for transformations that would increase code size (like inlining, unrolling, function cloning)_ to be more restrictive to hot code, and less restrictive to cold code, since the overall objective is shifted? 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25" name="Google Shape;925;p85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Thoughts and Ideas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Ext-TSP</a:t>
            </a:r>
            <a:endParaRPr/>
          </a:p>
        </p:txBody>
      </p:sp>
      <p:sp>
        <p:nvSpPr>
          <p:cNvPr id="931" name="Google Shape;931;p86"/>
          <p:cNvSpPr txBox="1"/>
          <p:nvPr>
            <p:ph idx="1" type="body"/>
          </p:nvPr>
        </p:nvSpPr>
        <p:spPr>
          <a:xfrm>
            <a:off x="311700" y="1152475"/>
            <a:ext cx="8520600" cy="18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Machine Learned block positioning cost function includes these components: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Fall-through edges (which are still the most valuable feature)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Jump length (shorter jumps are better, because short jump targets may lie within the same cache line)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Jump direction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Branch type (conditional or unconditional)</a:t>
            </a:r>
            <a:endParaRPr/>
          </a:p>
        </p:txBody>
      </p:sp>
      <p:pic>
        <p:nvPicPr>
          <p:cNvPr id="932" name="Google Shape;932;p86" title="download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00" y="3273900"/>
            <a:ext cx="7259300" cy="9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86"/>
          <p:cNvSpPr txBox="1"/>
          <p:nvPr/>
        </p:nvSpPr>
        <p:spPr>
          <a:xfrm>
            <a:off x="3278250" y="4376200"/>
            <a:ext cx="48204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FF"/>
                </a:solidFill>
              </a:rPr>
              <a:t>Weight coefficient for the importance of the branch ([0,1])</a:t>
            </a:r>
            <a:endParaRPr sz="1300">
              <a:solidFill>
                <a:srgbClr val="FF00FF"/>
              </a:solidFill>
            </a:endParaRPr>
          </a:p>
        </p:txBody>
      </p:sp>
      <p:cxnSp>
        <p:nvCxnSpPr>
          <p:cNvPr id="934" name="Google Shape;934;p86"/>
          <p:cNvCxnSpPr/>
          <p:nvPr/>
        </p:nvCxnSpPr>
        <p:spPr>
          <a:xfrm rot="10800000">
            <a:off x="4946075" y="3874650"/>
            <a:ext cx="6600" cy="575700"/>
          </a:xfrm>
          <a:prstGeom prst="straightConnector1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5" name="Google Shape;935;p86"/>
          <p:cNvSpPr txBox="1"/>
          <p:nvPr/>
        </p:nvSpPr>
        <p:spPr>
          <a:xfrm>
            <a:off x="210625" y="4718525"/>
            <a:ext cx="7482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A. Newell and S. Pupyrev, “Improved Basic Block Reordering,” CoRR, 2018, [Online]. Available: http://arxiv.org/abs/1809.04676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Ext-TSP</a:t>
            </a:r>
            <a:endParaRPr/>
          </a:p>
        </p:txBody>
      </p:sp>
      <p:sp>
        <p:nvSpPr>
          <p:cNvPr id="941" name="Google Shape;941;p87"/>
          <p:cNvSpPr txBox="1"/>
          <p:nvPr>
            <p:ph idx="1" type="body"/>
          </p:nvPr>
        </p:nvSpPr>
        <p:spPr>
          <a:xfrm>
            <a:off x="311700" y="960750"/>
            <a:ext cx="8520600" cy="22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Machine Learned block positioning cost function includes these components:</a:t>
            </a:r>
            <a:endParaRPr sz="19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Fall-through edges (which are still the most valuable feature)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Jump length (shorter jumps are better, because short jump targets may lie within the same cache line)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Jump direction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Branch type (conditional or unconditional)</a:t>
            </a:r>
            <a:endParaRPr sz="1500"/>
          </a:p>
        </p:txBody>
      </p:sp>
      <p:pic>
        <p:nvPicPr>
          <p:cNvPr id="942" name="Google Shape;942;p87" title="download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00" y="3273900"/>
            <a:ext cx="7259300" cy="9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p87"/>
          <p:cNvSpPr txBox="1"/>
          <p:nvPr/>
        </p:nvSpPr>
        <p:spPr>
          <a:xfrm>
            <a:off x="5790850" y="4415450"/>
            <a:ext cx="2982600" cy="3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</a:rPr>
              <a:t>Function that accounts for jump length</a:t>
            </a:r>
            <a:endParaRPr sz="1300">
              <a:solidFill>
                <a:srgbClr val="00FF00"/>
              </a:solidFill>
            </a:endParaRPr>
          </a:p>
        </p:txBody>
      </p:sp>
      <p:cxnSp>
        <p:nvCxnSpPr>
          <p:cNvPr id="944" name="Google Shape;944;p87"/>
          <p:cNvCxnSpPr/>
          <p:nvPr/>
        </p:nvCxnSpPr>
        <p:spPr>
          <a:xfrm rot="10800000">
            <a:off x="7117600" y="3911700"/>
            <a:ext cx="6600" cy="5757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5" name="Google Shape;945;p87"/>
          <p:cNvSpPr txBox="1"/>
          <p:nvPr/>
        </p:nvSpPr>
        <p:spPr>
          <a:xfrm>
            <a:off x="210625" y="4718525"/>
            <a:ext cx="7482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A. Newell and S. Pupyrev, “Improved Basic Block Reordering,” CoRR, 2018, [Online]. Available: http://arxiv.org/abs/1809.04676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Ext-TSP Model Results</a:t>
            </a:r>
            <a:endParaRPr/>
          </a:p>
        </p:txBody>
      </p:sp>
      <p:sp>
        <p:nvSpPr>
          <p:cNvPr id="951" name="Google Shape;951;p88"/>
          <p:cNvSpPr txBox="1"/>
          <p:nvPr>
            <p:ph idx="1" type="body"/>
          </p:nvPr>
        </p:nvSpPr>
        <p:spPr>
          <a:xfrm>
            <a:off x="311700" y="1152475"/>
            <a:ext cx="8520600" cy="23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Fallthrough edges are still worth the most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Branch distance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Branch type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Backwards edges</a:t>
            </a:r>
            <a:endParaRPr sz="21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/>
              <a:t>Forwards edges</a:t>
            </a:r>
            <a:endParaRPr sz="2100"/>
          </a:p>
        </p:txBody>
      </p:sp>
      <p:pic>
        <p:nvPicPr>
          <p:cNvPr id="952" name="Google Shape;952;p88" title="download (3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650" y="3643850"/>
            <a:ext cx="7259300" cy="931375"/>
          </a:xfrm>
          <a:prstGeom prst="rect">
            <a:avLst/>
          </a:prstGeom>
          <a:noFill/>
          <a:ln>
            <a:noFill/>
          </a:ln>
        </p:spPr>
      </p:pic>
      <p:sp>
        <p:nvSpPr>
          <p:cNvPr id="953" name="Google Shape;953;p88"/>
          <p:cNvSpPr txBox="1"/>
          <p:nvPr/>
        </p:nvSpPr>
        <p:spPr>
          <a:xfrm>
            <a:off x="210625" y="4718525"/>
            <a:ext cx="7482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A. Newell and S. Pupyrev, “Improved Basic Block Reordering,” CoRR, 2018, [Online]. Available: http://arxiv.org/abs/1809.04676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00"/>
        </a:solidFill>
      </p:bgPr>
    </p:bg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8" name="Google Shape;958;p89" title="download (4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8000"/>
            <a:ext cx="8839199" cy="2987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8100" y="447400"/>
            <a:ext cx="5471675" cy="31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960" name="Google Shape;960;p89"/>
          <p:cNvSpPr txBox="1"/>
          <p:nvPr/>
        </p:nvSpPr>
        <p:spPr>
          <a:xfrm>
            <a:off x="478775" y="3534625"/>
            <a:ext cx="72342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Learned via a black-box solver based on Bayesian optimization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61" name="Google Shape;961;p89"/>
          <p:cNvSpPr txBox="1"/>
          <p:nvPr/>
        </p:nvSpPr>
        <p:spPr>
          <a:xfrm>
            <a:off x="210625" y="4718525"/>
            <a:ext cx="7482600" cy="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2"/>
                </a:solidFill>
              </a:rPr>
              <a:t>A. Newell and S. Pupyrev, “Improved Basic Block Reordering,” CoRR, 2018, [Online]. Available: http://arxiv.org/abs/1809.04676</a:t>
            </a:r>
            <a:endParaRPr sz="800"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90"/>
          <p:cNvSpPr/>
          <p:nvPr/>
        </p:nvSpPr>
        <p:spPr>
          <a:xfrm>
            <a:off x="52850" y="60600"/>
            <a:ext cx="9017400" cy="5001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90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Hot-Cold splitting can be included within LLVM’s iterative call-graph inliner: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For each SCC in the graph, do this: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inline-&gt;Simplify-&gt;Hot-cold split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968" name="Google Shape;968;p90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Thoughts and Ideas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91"/>
          <p:cNvSpPr/>
          <p:nvPr/>
        </p:nvSpPr>
        <p:spPr>
          <a:xfrm>
            <a:off x="52850" y="60600"/>
            <a:ext cx="9017400" cy="5001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91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Why is inlining, partial inlining, and hot-cold splitting all done separately and unaware of each other?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Why only tail dup inline with block placement?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75" name="Google Shape;975;p91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Thoughts and Ideas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PassBuilderPipelines.cpp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20"/>
          <p:cNvGrpSpPr/>
          <p:nvPr/>
        </p:nvGrpSpPr>
        <p:grpSpPr>
          <a:xfrm>
            <a:off x="206202" y="1628276"/>
            <a:ext cx="4521368" cy="2615957"/>
            <a:chOff x="206202" y="1628276"/>
            <a:chExt cx="4521368" cy="2615957"/>
          </a:xfrm>
        </p:grpSpPr>
        <p:grpSp>
          <p:nvGrpSpPr>
            <p:cNvPr id="117" name="Google Shape;117;p20"/>
            <p:cNvGrpSpPr/>
            <p:nvPr/>
          </p:nvGrpSpPr>
          <p:grpSpPr>
            <a:xfrm>
              <a:off x="206202" y="1639638"/>
              <a:ext cx="3646703" cy="2604595"/>
              <a:chOff x="236650" y="909800"/>
              <a:chExt cx="7296325" cy="5211275"/>
            </a:xfrm>
          </p:grpSpPr>
          <p:pic>
            <p:nvPicPr>
              <p:cNvPr id="118" name="Google Shape;118;p2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36650" y="1017725"/>
                <a:ext cx="1504400" cy="40000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9" name="Google Shape;119;p2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1741050" y="1017725"/>
                <a:ext cx="2009700" cy="45526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0" name="Google Shape;120;p2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3489925" y="977575"/>
                <a:ext cx="209790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1" name="Google Shape;121;p2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171825" y="909800"/>
                <a:ext cx="2361150" cy="51435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2" name="Google Shape;122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500881" y="1628276"/>
              <a:ext cx="1226689" cy="25706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" name="Google Shape;12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4675" y="1389562"/>
            <a:ext cx="1537100" cy="310475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0"/>
          <p:cNvSpPr/>
          <p:nvPr/>
        </p:nvSpPr>
        <p:spPr>
          <a:xfrm>
            <a:off x="3910900" y="2120300"/>
            <a:ext cx="2171100" cy="1334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92"/>
          <p:cNvSpPr/>
          <p:nvPr/>
        </p:nvSpPr>
        <p:spPr>
          <a:xfrm>
            <a:off x="52850" y="60600"/>
            <a:ext cx="9017400" cy="5001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1" name="Google Shape;981;p92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Classic block chaining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Follows the original PH top-down algorithm fairly closely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Greedy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Starts with inner loop blocks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Heuristic used: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82" name="Google Shape;982;p92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MachineBlockPlacement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93"/>
          <p:cNvSpPr/>
          <p:nvPr/>
        </p:nvSpPr>
        <p:spPr>
          <a:xfrm>
            <a:off x="52850" y="60600"/>
            <a:ext cx="9017400" cy="5001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p93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Ext-TSP block chaining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 sz="1800">
                <a:solidFill>
                  <a:schemeClr val="lt2"/>
                </a:solidFill>
              </a:rPr>
              <a:t>Does not run by default in LLVM’s O0-O3 pipelines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Heuristic used: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89" name="Google Shape;989;p93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Machine Block Placement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990" name="Google Shape;990;p93" title="download (1)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32125"/>
            <a:ext cx="3895600" cy="156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93" title="download (2)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3788" y="2286323"/>
            <a:ext cx="4894339" cy="17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94"/>
          <p:cNvSpPr/>
          <p:nvPr/>
        </p:nvSpPr>
        <p:spPr>
          <a:xfrm>
            <a:off x="52850" y="60600"/>
            <a:ext cx="9017400" cy="5001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7" name="Google Shape;997;p94"/>
          <p:cNvSpPr txBox="1"/>
          <p:nvPr/>
        </p:nvSpPr>
        <p:spPr>
          <a:xfrm>
            <a:off x="168875" y="988750"/>
            <a:ext cx="8495100" cy="38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extTSP is currently only done as a postprocessing step. 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Are there better ways to handle circular pass change dependencies or at least integrate tail dup/merge into the extTSP algorithm instead of stitching together essentially 3 separate heuristics?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Would it be good for block placement algorithms to be aware of page boundaries?</a:t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t/>
            </a:r>
            <a:endParaRPr sz="1800">
              <a:solidFill>
                <a:schemeClr val="lt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Improved Heuristics for Tail duplication</a:t>
            </a:r>
            <a:endParaRPr sz="1800">
              <a:solidFill>
                <a:schemeClr val="lt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○"/>
            </a:pPr>
            <a:r>
              <a:rPr lang="en">
                <a:solidFill>
                  <a:schemeClr val="lt2"/>
                </a:solidFill>
              </a:rPr>
              <a:t>The current ones may be conservative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98" name="Google Shape;998;p94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Potential Further Directions (Machine Block Placement)</a:t>
            </a:r>
            <a:endParaRPr sz="2600">
              <a:solidFill>
                <a:schemeClr val="dk1"/>
              </a:solidFill>
            </a:endParaRPr>
          </a:p>
        </p:txBody>
      </p:sp>
      <p:pic>
        <p:nvPicPr>
          <p:cNvPr id="999" name="Google Shape;99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225" y="2830275"/>
            <a:ext cx="6061474" cy="6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95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Why does tail duplication happen inside Machine Block placement, as well as on its own? 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96"/>
          <p:cNvSpPr/>
          <p:nvPr/>
        </p:nvSpPr>
        <p:spPr>
          <a:xfrm>
            <a:off x="52850" y="60600"/>
            <a:ext cx="9017400" cy="50016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p96"/>
          <p:cNvSpPr txBox="1"/>
          <p:nvPr/>
        </p:nvSpPr>
        <p:spPr>
          <a:xfrm>
            <a:off x="168875" y="814700"/>
            <a:ext cx="8495100" cy="40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en" sz="1800">
                <a:solidFill>
                  <a:schemeClr val="lt2"/>
                </a:solidFill>
              </a:rPr>
              <a:t>Uses basic block section infrastructure from Propeller, instead of call instructions like the IR level splitter pass.</a:t>
            </a:r>
            <a:endParaRPr sz="1800">
              <a:solidFill>
                <a:schemeClr val="lt2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011" name="Google Shape;1011;p96"/>
          <p:cNvSpPr txBox="1"/>
          <p:nvPr/>
        </p:nvSpPr>
        <p:spPr>
          <a:xfrm>
            <a:off x="233325" y="228175"/>
            <a:ext cx="83019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dk1"/>
                </a:solidFill>
              </a:rPr>
              <a:t>Machine Function Splitter</a:t>
            </a:r>
            <a:endParaRPr sz="2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how target specific layout passes are</a:t>
            </a:r>
            <a:endParaRPr/>
          </a:p>
        </p:txBody>
      </p:sp>
      <p:sp>
        <p:nvSpPr>
          <p:cNvPr id="1017" name="Google Shape;1017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They don’t really seem to be target specific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Directions unassigned</a:t>
            </a:r>
            <a:endParaRPr/>
          </a:p>
        </p:txBody>
      </p:sp>
      <p:sp>
        <p:nvSpPr>
          <p:cNvPr id="1023" name="Google Shape;1023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More communication between Function Inlining and other layout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Could a more unified heuristic be helpful here?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Include profiling information “micro-benchmarks” that </a:t>
            </a:r>
            <a:r>
              <a:rPr lang="en"/>
              <a:t>targets</a:t>
            </a:r>
            <a:r>
              <a:rPr lang="en"/>
              <a:t> cache/prefetcher behavior to collect data to give to a more cache-aware placement algorithm.</a:t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there an option to choose between inlining and partially inlining globally? Why not just </a:t>
            </a:r>
            <a:r>
              <a:rPr lang="en"/>
              <a:t>aggressively inline and then let hot cold splitter remove the cold stuff?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Apparently they both run, why is this good?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Function inlining may increase the size of code for it to now be infeasible to run extTSP on the combined function- are there other tradeoffs when inlining too early?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the cycle dependency of tail dup and block placement be solved in a better way? </a:t>
            </a:r>
            <a:r>
              <a:rPr lang="en"/>
              <a:t>(like a more modular and iterative solution that can be used for different passes as well),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was the extTSP heuristic found? Based on which back end? Should this heuristic be made more cache-aware to not accidentally thrash? Where did cache conflict awareness go? Would this be different for riscV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Why are partial inlining and hot cold splitting so separate?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01"/>
          <p:cNvSpPr txBox="1"/>
          <p:nvPr>
            <p:ph idx="1" type="body"/>
          </p:nvPr>
        </p:nvSpPr>
        <p:spPr>
          <a:xfrm>
            <a:off x="311700" y="12139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Could extTSP heuristic (or even the default block placement algorithm in MachineBlockPLacement.cpp) be made page aware? Block size is a rough estimate at this stage, but a page should be big enough to account for noise.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A091D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5513" y="152400"/>
            <a:ext cx="1802875" cy="27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850" y="107350"/>
            <a:ext cx="239555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775" y="152400"/>
            <a:ext cx="2307129" cy="276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 title="images-2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0300" y="3099300"/>
            <a:ext cx="1734575" cy="173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A091D"/>
        </a:solidFill>
      </p:bgPr>
    </p:bg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Should cache conflicts once again be made important to HFSort? It used to be important to function placement algorithms, but suddenly disappeared even though modern i caches are not much larger than in the late 90s (only about double in size and associativity citing that one paper i read but i forgot which exact one)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Size didnt get much bigger because i cache needs to be very very fast and not slowed by search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